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5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9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41.xml" ContentType="application/vnd.openxmlformats-officedocument.drawingml.chart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3.xml" ContentType="application/vnd.ms-office.chartcolorstyle+xml"/>
  <Override PartName="/ppt/charts/style13.xml" ContentType="application/vnd.ms-office.chartstyle+xml"/>
  <Override PartName="/ppt/charts/colors14.xml" ContentType="application/vnd.ms-office.chartcolorstyle+xml"/>
  <Override PartName="/ppt/charts/style14.xml" ContentType="application/vnd.ms-office.chartstyle+xml"/>
  <Override PartName="/ppt/charts/colors15.xml" ContentType="application/vnd.ms-office.chartcolorstyle+xml"/>
  <Override PartName="/ppt/charts/style15.xml" ContentType="application/vnd.ms-office.chartstyle+xml"/>
  <Override PartName="/ppt/charts/colors16.xml" ContentType="application/vnd.ms-office.chartcolorstyle+xml"/>
  <Override PartName="/ppt/charts/style16.xml" ContentType="application/vnd.ms-office.chartstyle+xml"/>
  <Override PartName="/ppt/charts/colors17.xml" ContentType="application/vnd.ms-office.chartcolorstyle+xml"/>
  <Override PartName="/ppt/charts/style17.xml" ContentType="application/vnd.ms-office.chartstyle+xml"/>
  <Override PartName="/ppt/charts/colors18.xml" ContentType="application/vnd.ms-office.chartcolorstyle+xml"/>
  <Override PartName="/ppt/charts/style18.xml" ContentType="application/vnd.ms-office.chartstyle+xml"/>
  <Override PartName="/ppt/charts/colors19.xml" ContentType="application/vnd.ms-office.chartcolorstyle+xml"/>
  <Override PartName="/ppt/charts/style19.xml" ContentType="application/vnd.ms-office.chartstyle+xml"/>
  <Override PartName="/ppt/charts/colors20.xml" ContentType="application/vnd.ms-office.chartcolorstyle+xml"/>
  <Override PartName="/ppt/charts/style20.xml" ContentType="application/vnd.ms-office.chartstyle+xml"/>
  <Override PartName="/ppt/charts/colors21.xml" ContentType="application/vnd.ms-office.chartcolorstyle+xml"/>
  <Override PartName="/ppt/charts/style21.xml" ContentType="application/vnd.ms-office.chartstyle+xml"/>
  <Override PartName="/ppt/charts/colors22.xml" ContentType="application/vnd.ms-office.chartcolorstyle+xml"/>
  <Override PartName="/ppt/charts/style22.xml" ContentType="application/vnd.ms-office.chartstyle+xml"/>
  <Override PartName="/ppt/charts/colors23.xml" ContentType="application/vnd.ms-office.chartcolorstyle+xml"/>
  <Override PartName="/ppt/charts/style23.xml" ContentType="application/vnd.ms-office.chartstyle+xml"/>
  <Override PartName="/ppt/charts/colors24.xml" ContentType="application/vnd.ms-office.chartcolorstyle+xml"/>
  <Override PartName="/ppt/charts/style24.xml" ContentType="application/vnd.ms-office.chartstyle+xml"/>
  <Override PartName="/ppt/charts/colors25.xml" ContentType="application/vnd.ms-office.chartcolorstyle+xml"/>
  <Override PartName="/ppt/charts/style25.xml" ContentType="application/vnd.ms-office.chartstyle+xml"/>
  <Override PartName="/ppt/charts/colors26.xml" ContentType="application/vnd.ms-office.chartcolorstyle+xml"/>
  <Override PartName="/ppt/charts/style26.xml" ContentType="application/vnd.ms-office.chartstyle+xml"/>
  <Override PartName="/ppt/charts/colors27.xml" ContentType="application/vnd.ms-office.chartcolorstyle+xml"/>
  <Override PartName="/ppt/charts/style27.xml" ContentType="application/vnd.ms-office.chartstyle+xml"/>
  <Override PartName="/ppt/charts/colors28.xml" ContentType="application/vnd.ms-office.chartcolorstyle+xml"/>
  <Override PartName="/ppt/charts/style28.xml" ContentType="application/vnd.ms-office.chartstyle+xml"/>
  <Override PartName="/ppt/charts/colors29.xml" ContentType="application/vnd.ms-office.chartcolorstyle+xml"/>
  <Override PartName="/ppt/charts/style29.xml" ContentType="application/vnd.ms-office.chartstyle+xml"/>
  <Override PartName="/ppt/charts/colors30.xml" ContentType="application/vnd.ms-office.chartcolorstyle+xml"/>
  <Override PartName="/ppt/charts/style30.xml" ContentType="application/vnd.ms-office.chartstyle+xml"/>
  <Override PartName="/ppt/charts/colors31.xml" ContentType="application/vnd.ms-office.chartcolorstyle+xml"/>
  <Override PartName="/ppt/charts/style31.xml" ContentType="application/vnd.ms-office.chartstyle+xml"/>
  <Override PartName="/ppt/charts/colors32.xml" ContentType="application/vnd.ms-office.chartcolorstyle+xml"/>
  <Override PartName="/ppt/charts/style32.xml" ContentType="application/vnd.ms-office.chartstyle+xml"/>
  <Override PartName="/ppt/charts/colors33.xml" ContentType="application/vnd.ms-office.chartcolorstyle+xml"/>
  <Override PartName="/ppt/charts/style33.xml" ContentType="application/vnd.ms-office.chartstyle+xml"/>
  <Override PartName="/ppt/charts/colors34.xml" ContentType="application/vnd.ms-office.chartcolorstyle+xml"/>
  <Override PartName="/ppt/charts/style34.xml" ContentType="application/vnd.ms-office.chartstyle+xml"/>
  <Override PartName="/ppt/charts/colors35.xml" ContentType="application/vnd.ms-office.chartcolorstyle+xml"/>
  <Override PartName="/ppt/charts/style35.xml" ContentType="application/vnd.ms-office.chartstyle+xml"/>
  <Override PartName="/ppt/charts/colors36.xml" ContentType="application/vnd.ms-office.chartcolorstyle+xml"/>
  <Override PartName="/ppt/charts/style36.xml" ContentType="application/vnd.ms-office.chartstyle+xml"/>
  <Override PartName="/ppt/charts/colors37.xml" ContentType="application/vnd.ms-office.chartcolorstyle+xml"/>
  <Override PartName="/ppt/charts/style37.xml" ContentType="application/vnd.ms-office.chartstyle+xml"/>
  <Override PartName="/ppt/charts/colors38.xml" ContentType="application/vnd.ms-office.chartcolorstyle+xml"/>
  <Override PartName="/ppt/charts/style38.xml" ContentType="application/vnd.ms-office.chartstyle+xml"/>
  <Override PartName="/ppt/charts/colors39.xml" ContentType="application/vnd.ms-office.chartcolorstyle+xml"/>
  <Override PartName="/ppt/charts/style39.xml" ContentType="application/vnd.ms-office.chartstyle+xml"/>
  <Override PartName="/ppt/charts/colors40.xml" ContentType="application/vnd.ms-office.chartcolorstyle+xml"/>
  <Override PartName="/ppt/charts/style40.xml" ContentType="application/vnd.ms-office.chartstyle+xml"/>
  <Override PartName="/ppt/charts/colors41.xml" ContentType="application/vnd.ms-office.chartcolorstyle+xml"/>
  <Override PartName="/ppt/charts/style41.xml" ContentType="application/vnd.ms-office.chartstyle+xml"/>
  <Override PartName="/ppt/charts/colors42.xml" ContentType="application/vnd.ms-office.chartcolorstyle+xml"/>
  <Override PartName="/ppt/charts/style42.xml" ContentType="application/vnd.ms-office.chartstyle+xml"/>
  <Override PartName="/ppt/charts/colors43.xml" ContentType="application/vnd.ms-office.chartcolorstyle+xml"/>
  <Override PartName="/ppt/charts/style43.xml" ContentType="application/vnd.ms-office.chartstyle+xml"/>
  <Override PartName="/ppt/charts/colors44.xml" ContentType="application/vnd.ms-office.chartcolorstyle+xml"/>
  <Override PartName="/ppt/charts/style44.xml" ContentType="application/vnd.ms-office.chartstyle+xml"/>
  <Override PartName="/ppt/charts/colors45.xml" ContentType="application/vnd.ms-office.chartcolorstyle+xml"/>
  <Override PartName="/ppt/charts/style45.xml" ContentType="application/vnd.ms-office.chartstyle+xml"/>
  <Override PartName="/ppt/charts/colors46.xml" ContentType="application/vnd.ms-office.chartcolorstyle+xml"/>
  <Override PartName="/ppt/charts/style4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1"/>
  </p:handoutMasterIdLst>
  <p:sldIdLst>
    <p:sldId id="256" r:id="rId2"/>
    <p:sldId id="257" r:id="rId3"/>
    <p:sldId id="278" r:id="rId4"/>
    <p:sldId id="260" r:id="rId5"/>
    <p:sldId id="276" r:id="rId6"/>
    <p:sldId id="286" r:id="rId7"/>
    <p:sldId id="285" r:id="rId8"/>
    <p:sldId id="264" r:id="rId9"/>
    <p:sldId id="279" r:id="rId10"/>
    <p:sldId id="280" r:id="rId11"/>
    <p:sldId id="283" r:id="rId12"/>
    <p:sldId id="281" r:id="rId13"/>
    <p:sldId id="267" r:id="rId14"/>
    <p:sldId id="284" r:id="rId15"/>
    <p:sldId id="271" r:id="rId16"/>
    <p:sldId id="268" r:id="rId17"/>
    <p:sldId id="282" r:id="rId18"/>
    <p:sldId id="274" r:id="rId19"/>
    <p:sldId id="275" r:id="rId20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597" userDrawn="1">
          <p15:clr>
            <a:srgbClr val="A4A3A4"/>
          </p15:clr>
        </p15:guide>
        <p15:guide id="3" orient="horz" pos="3748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5" orient="horz" pos="2795" userDrawn="1">
          <p15:clr>
            <a:srgbClr val="A4A3A4"/>
          </p15:clr>
        </p15:guide>
        <p15:guide id="6" orient="horz" pos="2568" userDrawn="1">
          <p15:clr>
            <a:srgbClr val="A4A3A4"/>
          </p15:clr>
        </p15:guide>
        <p15:guide id="7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00"/>
    <a:srgbClr val="FF9933"/>
    <a:srgbClr val="A9D18E"/>
    <a:srgbClr val="F3F3F3"/>
    <a:srgbClr val="EEEEEE"/>
    <a:srgbClr val="E4E4E4"/>
    <a:srgbClr val="D3D3D3"/>
    <a:srgbClr val="DCDCDC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>
      <p:cViewPr>
        <p:scale>
          <a:sx n="77" d="100"/>
          <a:sy n="77" d="100"/>
        </p:scale>
        <p:origin x="-372" y="-42"/>
      </p:cViewPr>
      <p:guideLst>
        <p:guide orient="horz" pos="3748"/>
        <p:guide orient="horz" pos="709"/>
        <p:guide orient="horz" pos="2795"/>
        <p:guide orient="horz" pos="2568"/>
        <p:guide pos="5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3" Type="http://schemas.microsoft.com/office/2011/relationships/chartStyle" Target="style22.xml"/><Relationship Id="rId2" Type="http://schemas.microsoft.com/office/2011/relationships/chartColorStyle" Target="colors22.xml"/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23.xml"/><Relationship Id="rId2" Type="http://schemas.microsoft.com/office/2011/relationships/chartColorStyle" Target="colors23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24.xml"/><Relationship Id="rId2" Type="http://schemas.microsoft.com/office/2011/relationships/chartColorStyle" Target="colors24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25.xml"/><Relationship Id="rId2" Type="http://schemas.microsoft.com/office/2011/relationships/chartColorStyle" Target="colors25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3" Type="http://schemas.microsoft.com/office/2011/relationships/chartStyle" Target="style26.xml"/><Relationship Id="rId2" Type="http://schemas.microsoft.com/office/2011/relationships/chartColorStyle" Target="colors26.xml"/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3" Type="http://schemas.microsoft.com/office/2011/relationships/chartStyle" Target="style27.xml"/><Relationship Id="rId2" Type="http://schemas.microsoft.com/office/2011/relationships/chartColorStyle" Target="colors27.xml"/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3" Type="http://schemas.microsoft.com/office/2011/relationships/chartStyle" Target="style28.xml"/><Relationship Id="rId2" Type="http://schemas.microsoft.com/office/2011/relationships/chartColorStyle" Target="colors28.xml"/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3" Type="http://schemas.microsoft.com/office/2011/relationships/chartStyle" Target="style29.xml"/><Relationship Id="rId2" Type="http://schemas.microsoft.com/office/2011/relationships/chartColorStyle" Target="colors29.xml"/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3" Type="http://schemas.microsoft.com/office/2011/relationships/chartStyle" Target="style30.xml"/><Relationship Id="rId2" Type="http://schemas.microsoft.com/office/2011/relationships/chartColorStyle" Target="colors30.xml"/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3" Type="http://schemas.microsoft.com/office/2011/relationships/chartStyle" Target="style31.xml"/><Relationship Id="rId2" Type="http://schemas.microsoft.com/office/2011/relationships/chartColorStyle" Target="colors31.xml"/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3" Type="http://schemas.microsoft.com/office/2011/relationships/chartStyle" Target="style32.xml"/><Relationship Id="rId2" Type="http://schemas.microsoft.com/office/2011/relationships/chartColorStyle" Target="colors32.xml"/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3" Type="http://schemas.microsoft.com/office/2011/relationships/chartStyle" Target="style33.xml"/><Relationship Id="rId2" Type="http://schemas.microsoft.com/office/2011/relationships/chartColorStyle" Target="colors33.xml"/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3" Type="http://schemas.microsoft.com/office/2011/relationships/chartStyle" Target="style34.xml"/><Relationship Id="rId2" Type="http://schemas.microsoft.com/office/2011/relationships/chartColorStyle" Target="colors34.xml"/><Relationship Id="rId1" Type="http://schemas.openxmlformats.org/officeDocument/2006/relationships/oleObject" Target="file:///\\192.168.1.251\pracownia\wymiana\Administracja%202020-2021\2021\Jako&#347;&#263;%20&#380;ycia%20senior&#243;w\dane\tabele\Bia&#322;ostoccy%20seniorzy_dane_22.12%20(ostateczna)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microsoft.com/office/2011/relationships/chartStyle" Target="style35.xml"/><Relationship Id="rId2" Type="http://schemas.microsoft.com/office/2011/relationships/chartColorStyle" Target="colors35.xml"/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3" Type="http://schemas.microsoft.com/office/2011/relationships/chartStyle" Target="style36.xml"/><Relationship Id="rId2" Type="http://schemas.microsoft.com/office/2011/relationships/chartColorStyle" Target="colors36.xml"/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3" Type="http://schemas.microsoft.com/office/2011/relationships/chartStyle" Target="style37.xml"/><Relationship Id="rId2" Type="http://schemas.microsoft.com/office/2011/relationships/chartColorStyle" Target="colors37.xml"/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3" Type="http://schemas.microsoft.com/office/2011/relationships/chartStyle" Target="style38.xml"/><Relationship Id="rId2" Type="http://schemas.microsoft.com/office/2011/relationships/chartColorStyle" Target="colors38.xml"/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3" Type="http://schemas.microsoft.com/office/2011/relationships/chartStyle" Target="style39.xml"/><Relationship Id="rId2" Type="http://schemas.microsoft.com/office/2011/relationships/chartColorStyle" Target="colors39.xml"/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3" Type="http://schemas.microsoft.com/office/2011/relationships/chartStyle" Target="style40.xml"/><Relationship Id="rId2" Type="http://schemas.microsoft.com/office/2011/relationships/chartColorStyle" Target="colors40.xml"/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3" Type="http://schemas.microsoft.com/office/2011/relationships/chartStyle" Target="style41.xml"/><Relationship Id="rId2" Type="http://schemas.microsoft.com/office/2011/relationships/chartColorStyle" Target="colors41.xml"/><Relationship Id="rId1" Type="http://schemas.openxmlformats.org/officeDocument/2006/relationships/oleObject" Target="file:///C:\Users\admin\Desktop\Bia&#322;ostoccy%20seniorzy_dane_22.12%20(ostateczna).xlsx" TargetMode="External"/></Relationships>
</file>

<file path=ppt/charts/_rels/chart42.xml.rels><?xml version="1.0" encoding="UTF-8" standalone="yes"?>
<Relationships xmlns="http://schemas.openxmlformats.org/package/2006/relationships"><Relationship Id="rId3" Type="http://schemas.microsoft.com/office/2011/relationships/chartStyle" Target="style42.xml"/><Relationship Id="rId2" Type="http://schemas.microsoft.com/office/2011/relationships/chartColorStyle" Target="colors42.xml"/><Relationship Id="rId1" Type="http://schemas.openxmlformats.org/officeDocument/2006/relationships/package" Target="../embeddings/Microsoft_Excel_Worksheet40.xlsx"/></Relationships>
</file>

<file path=ppt/charts/_rels/chart43.xml.rels><?xml version="1.0" encoding="UTF-8" standalone="yes"?>
<Relationships xmlns="http://schemas.openxmlformats.org/package/2006/relationships"><Relationship Id="rId3" Type="http://schemas.microsoft.com/office/2011/relationships/chartStyle" Target="style43.xml"/><Relationship Id="rId2" Type="http://schemas.microsoft.com/office/2011/relationships/chartColorStyle" Target="colors43.xml"/><Relationship Id="rId1" Type="http://schemas.openxmlformats.org/officeDocument/2006/relationships/package" Target="../embeddings/Microsoft_Excel_Worksheet41.xlsx"/></Relationships>
</file>

<file path=ppt/charts/_rels/chart44.xml.rels><?xml version="1.0" encoding="UTF-8" standalone="yes"?>
<Relationships xmlns="http://schemas.openxmlformats.org/package/2006/relationships"><Relationship Id="rId3" Type="http://schemas.microsoft.com/office/2011/relationships/chartStyle" Target="style44.xml"/><Relationship Id="rId2" Type="http://schemas.microsoft.com/office/2011/relationships/chartColorStyle" Target="colors44.xml"/><Relationship Id="rId1" Type="http://schemas.openxmlformats.org/officeDocument/2006/relationships/package" Target="../embeddings/Microsoft_Excel_Worksheet42.xlsx"/></Relationships>
</file>

<file path=ppt/charts/_rels/chart45.xml.rels><?xml version="1.0" encoding="UTF-8" standalone="yes"?>
<Relationships xmlns="http://schemas.openxmlformats.org/package/2006/relationships"><Relationship Id="rId3" Type="http://schemas.microsoft.com/office/2011/relationships/chartStyle" Target="style45.xml"/><Relationship Id="rId2" Type="http://schemas.microsoft.com/office/2011/relationships/chartColorStyle" Target="colors45.xml"/><Relationship Id="rId1" Type="http://schemas.openxmlformats.org/officeDocument/2006/relationships/package" Target="../embeddings/Microsoft_Excel_Worksheet43.xlsx"/></Relationships>
</file>

<file path=ppt/charts/_rels/chart46.xml.rels><?xml version="1.0" encoding="UTF-8" standalone="yes"?>
<Relationships xmlns="http://schemas.openxmlformats.org/package/2006/relationships"><Relationship Id="rId3" Type="http://schemas.microsoft.com/office/2011/relationships/chartStyle" Target="style46.xml"/><Relationship Id="rId2" Type="http://schemas.microsoft.com/office/2011/relationships/chartColorStyle" Target="colors46.xml"/><Relationship Id="rId1" Type="http://schemas.openxmlformats.org/officeDocument/2006/relationships/package" Target="../embeddings/Microsoft_Excel_Worksheet4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5B-4818-B65F-AAB5096DD8F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5B-4818-B65F-AAB5096DD8FD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85B-4818-B65F-AAB5096DD8FD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85B-4818-B65F-AAB5096DD8FD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16</c:v>
                </c:pt>
                <c:pt idx="1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5B-4818-B65F-AAB5096DD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D44-43B8-8971-08C117839A3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44-43B8-8971-08C117839A32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8E-46DD-8ECC-BCBF197AEB6F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48E-46DD-8ECC-BCBF197AEB6F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37</c:v>
                </c:pt>
                <c:pt idx="1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44-43B8-8971-08C117839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64-47F0-8AE9-BC96532B171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A64-47F0-8AE9-BC96532B171D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A64-47F0-8AE9-BC96532B171D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A64-47F0-8AE9-BC96532B171D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37</c:v>
                </c:pt>
                <c:pt idx="1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A64-47F0-8AE9-BC96532B1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06797989384766"/>
          <c:y val="0.23127713593339999"/>
          <c:w val="0.46428303087744233"/>
          <c:h val="0.66634585611357844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69-4272-BF2C-A8C85C944752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69-4272-BF2C-A8C85C944752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D69-4272-BF2C-A8C85C944752}"/>
              </c:ext>
            </c:extLst>
          </c:dPt>
          <c:dPt>
            <c:idx val="3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D69-4272-BF2C-A8C85C944752}"/>
              </c:ext>
            </c:extLst>
          </c:dPt>
          <c:dPt>
            <c:idx val="4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D69-4272-BF2C-A8C85C944752}"/>
              </c:ext>
            </c:extLst>
          </c:dPt>
          <c:dLbls>
            <c:dLbl>
              <c:idx val="0"/>
              <c:layout>
                <c:manualLayout>
                  <c:x val="0.21027147244378014"/>
                  <c:y val="-2.1326546819574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pl-P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386291318833528"/>
                      <c:h val="0.205853893342793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D69-4272-BF2C-A8C85C944752}"/>
                </c:ext>
              </c:extLst>
            </c:dLbl>
            <c:dLbl>
              <c:idx val="1"/>
              <c:layout>
                <c:manualLayout>
                  <c:x val="0.19183037783593393"/>
                  <c:y val="8.25900343499534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pl-P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647544144175997"/>
                      <c:h val="0.224438024270472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D69-4272-BF2C-A8C85C944752}"/>
                </c:ext>
              </c:extLst>
            </c:dLbl>
            <c:dLbl>
              <c:idx val="2"/>
              <c:layout>
                <c:manualLayout>
                  <c:x val="-0.15940275480515423"/>
                  <c:y val="0.100376524863409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pl-P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668890687046641"/>
                      <c:h val="0.285774103312789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D69-4272-BF2C-A8C85C944752}"/>
                </c:ext>
              </c:extLst>
            </c:dLbl>
            <c:dLbl>
              <c:idx val="3"/>
              <c:layout>
                <c:manualLayout>
                  <c:x val="-0.2143088605238064"/>
                  <c:y val="-9.46563297943941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pl-P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149631317832022"/>
                      <c:h val="0.231583726346947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7D69-4272-BF2C-A8C85C944752}"/>
                </c:ext>
              </c:extLst>
            </c:dLbl>
            <c:dLbl>
              <c:idx val="4"/>
              <c:layout>
                <c:manualLayout>
                  <c:x val="0.20739040520015406"/>
                  <c:y val="-0.119709541917242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pl-PL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2998006258499806"/>
                      <c:h val="0.227300803606001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D69-4272-BF2C-A8C85C9447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Arkusz1!$A$2:$A$6</c:f>
              <c:strCache>
                <c:ptCount val="5"/>
                <c:pt idx="0">
                  <c:v>Podstawowe</c:v>
                </c:pt>
                <c:pt idx="1">
                  <c:v>Zawodowe</c:v>
                </c:pt>
                <c:pt idx="2">
                  <c:v>Średnie</c:v>
                </c:pt>
                <c:pt idx="3">
                  <c:v>Policealne</c:v>
                </c:pt>
                <c:pt idx="4">
                  <c:v>Wyższe</c:v>
                </c:pt>
              </c:strCache>
            </c:strRef>
          </c:cat>
          <c:val>
            <c:numRef>
              <c:f>Arkusz1!$B$2:$B$6</c:f>
              <c:numCache>
                <c:formatCode>0%</c:formatCode>
                <c:ptCount val="5"/>
                <c:pt idx="0">
                  <c:v>0.05</c:v>
                </c:pt>
                <c:pt idx="1">
                  <c:v>0.24</c:v>
                </c:pt>
                <c:pt idx="2">
                  <c:v>0.35</c:v>
                </c:pt>
                <c:pt idx="3">
                  <c:v>0.08</c:v>
                </c:pt>
                <c:pt idx="4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D69-4272-BF2C-A8C85C944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8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AB-4FB4-A86F-B9F8FC2BE76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AB-4FB4-A86F-B9F8FC2BE767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3AB-4FB4-A86F-B9F8FC2BE767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3AB-4FB4-A86F-B9F8FC2BE767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22</c:v>
                </c:pt>
                <c:pt idx="1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3AB-4FB4-A86F-B9F8FC2BE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2F-48B8-A44C-9A019279708D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2F-48B8-A44C-9A019279708D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82F-48B8-A44C-9A019279708D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82F-48B8-A44C-9A019279708D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26</c:v>
                </c:pt>
                <c:pt idx="1">
                  <c:v>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82F-48B8-A44C-9A0192797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50-43B8-9406-4D83164BB85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50-43B8-9406-4D83164BB858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450-43B8-9406-4D83164BB858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450-43B8-9406-4D83164BB858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24</c:v>
                </c:pt>
                <c:pt idx="1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50-43B8-9406-4D83164BB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09-4822-8379-28F4228C4FA6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809-4822-8379-28F4228C4FA6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809-4822-8379-28F4228C4FA6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809-4822-8379-28F4228C4FA6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13</c:v>
                </c:pt>
                <c:pt idx="1">
                  <c:v>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809-4822-8379-28F4228C4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113144499423114"/>
          <c:y val="0.23318964735769621"/>
          <c:w val="0.35892952080405932"/>
          <c:h val="0.46753412999753313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explosion val="10"/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9A-4F33-8467-1D7EBE1B0DF0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9A-4F33-8467-1D7EBE1B0DF0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49A-4F33-8467-1D7EBE1B0DF0}"/>
              </c:ext>
            </c:extLst>
          </c:dPt>
          <c:dLbls>
            <c:dLbl>
              <c:idx val="0"/>
              <c:layout>
                <c:manualLayout>
                  <c:x val="1.8747789623392949E-2"/>
                  <c:y val="-2.89031592051964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583222458628393"/>
                      <c:h val="0.317593437546870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49A-4F33-8467-1D7EBE1B0DF0}"/>
                </c:ext>
              </c:extLst>
            </c:dLbl>
            <c:dLbl>
              <c:idx val="1"/>
              <c:layout>
                <c:manualLayout>
                  <c:x val="0.17876207943795647"/>
                  <c:y val="7.85380016075395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347656890079988"/>
                      <c:h val="0.229863864588695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49A-4F33-8467-1D7EBE1B0DF0}"/>
                </c:ext>
              </c:extLst>
            </c:dLbl>
            <c:dLbl>
              <c:idx val="2"/>
              <c:layout>
                <c:manualLayout>
                  <c:x val="8.7559910827845477E-3"/>
                  <c:y val="-0.211928618873041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2061337384082417"/>
                      <c:h val="0.302709687485749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49A-4F33-8467-1D7EBE1B0D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Mieszkanie/ dom własnościowy</c:v>
                </c:pt>
                <c:pt idx="1">
                  <c:v>Mieszkanie spółdzielcze </c:v>
                </c:pt>
                <c:pt idx="2">
                  <c:v>Mieszkanie/ lokal/ dom/ pokój wynajmowany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0.86419753086419748</c:v>
                </c:pt>
                <c:pt idx="1">
                  <c:v>0.10446343779677113</c:v>
                </c:pt>
                <c:pt idx="2">
                  <c:v>3.1339031339031341E-2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49A-4F33-8467-1D7EBE1B0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8000736159969646"/>
          <c:y val="0"/>
          <c:w val="0.41999252177715529"/>
          <c:h val="0.928600152030010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3535815723067927E-3"/>
                  <c:y val="4.4926657232068647E-7"/>
                </c:manualLayout>
              </c:layout>
              <c:tx>
                <c:rich>
                  <a:bodyPr/>
                  <a:lstStyle/>
                  <a:p>
                    <a:r>
                      <a:rPr lang="en-US" sz="1200" b="0" dirty="0"/>
                      <a:t>33%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6381934388100748E-2"/>
                      <c:h val="0.100705348518543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4D0-45CB-85AF-6A7773FDFDE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Arkusz1!$A$2:$A$5</c:f>
              <c:strCache>
                <c:ptCount val="4"/>
                <c:pt idx="0">
                  <c:v>Mieszka ze współmałżonkiem/ partnerem</c:v>
                </c:pt>
                <c:pt idx="1">
                  <c:v>Mieszka sam/sama</c:v>
                </c:pt>
                <c:pt idx="2">
                  <c:v>Mieszka z dzieckiem/ dziećmi lub innym/ innymi członkami rodziny</c:v>
                </c:pt>
                <c:pt idx="3">
                  <c:v>Mieszka z inną niespokrewnioną osobą/ innymi osobami 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0.53100000000000003</c:v>
                </c:pt>
                <c:pt idx="1">
                  <c:v>0.32700000000000001</c:v>
                </c:pt>
                <c:pt idx="2">
                  <c:v>0.183</c:v>
                </c:pt>
                <c:pt idx="3">
                  <c:v>1.9E-2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4D0-45CB-85AF-6A7773FDF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149168128"/>
        <c:axId val="149169664"/>
      </c:barChart>
      <c:catAx>
        <c:axId val="14916812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169664"/>
        <c:crosses val="autoZero"/>
        <c:auto val="1"/>
        <c:lblAlgn val="ctr"/>
        <c:lblOffset val="100"/>
        <c:noMultiLvlLbl val="0"/>
      </c:catAx>
      <c:valAx>
        <c:axId val="149169664"/>
        <c:scaling>
          <c:orientation val="minMax"/>
          <c:max val="1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149168128"/>
        <c:crosses val="max"/>
        <c:crossBetween val="between"/>
        <c:majorUnit val="0.70000000000000007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3A-43BC-8E54-51A387A6BC6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63A-43BC-8E54-51A387A6BC63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63A-43BC-8E54-51A387A6BC63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63A-43BC-8E54-51A387A6BC63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23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63A-43BC-8E54-51A387A6B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87-4A40-87B1-D428612DEAF3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487-4A40-87B1-D428612DEAF3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87-4A40-87B1-D428612DEAF3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87-4A40-87B1-D428612DEAF3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46</c:v>
                </c:pt>
                <c:pt idx="1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487-4A40-87B1-D428612DE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15-4672-8560-0BF72D516E0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15-4672-8560-0BF72D516E00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615-4672-8560-0BF72D516E00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615-4672-8560-0BF72D516E00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29</c:v>
                </c:pt>
                <c:pt idx="1">
                  <c:v>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615-4672-8560-0BF72D516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82907988114971"/>
          <c:y val="9.774946689472773E-2"/>
          <c:w val="0.34252063483256823"/>
          <c:h val="0.65125260901343485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explosion val="1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7F-4A8D-8A72-AD84493D51EC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7F-4A8D-8A72-AD84493D51EC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7F-4A8D-8A72-AD84493D51EC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387F-4A8D-8A72-AD84493D51EC}"/>
              </c:ext>
            </c:extLst>
          </c:dPt>
          <c:dLbls>
            <c:dLbl>
              <c:idx val="0"/>
              <c:layout>
                <c:manualLayout>
                  <c:x val="1.6168505533575534E-2"/>
                  <c:y val="-9.65241183623834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7F-4A8D-8A72-AD84493D51EC}"/>
                </c:ext>
              </c:extLst>
            </c:dLbl>
            <c:dLbl>
              <c:idx val="1"/>
              <c:layout>
                <c:manualLayout>
                  <c:x val="1.1525577005584289E-2"/>
                  <c:y val="-4.13672983380624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844358380340028"/>
                      <c:h val="0.278705162085395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87F-4A8D-8A72-AD84493D51EC}"/>
                </c:ext>
              </c:extLst>
            </c:dLbl>
            <c:dLbl>
              <c:idx val="2"/>
              <c:layout>
                <c:manualLayout>
                  <c:x val="-3.4446767635659493E-2"/>
                  <c:y val="-3.71637761306387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2061340169654728"/>
                      <c:h val="0.288001259482309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87F-4A8D-8A72-AD84493D51EC}"/>
                </c:ext>
              </c:extLst>
            </c:dLbl>
            <c:dLbl>
              <c:idx val="3"/>
              <c:layout>
                <c:manualLayout>
                  <c:x val="4.7308156013771654E-2"/>
                  <c:y val="-0.118839213330244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9614387508577587"/>
                      <c:h val="0.309134504024552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87F-4A8D-8A72-AD84493D51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4"/>
                <c:pt idx="0">
                  <c:v>Nie</c:v>
                </c:pt>
                <c:pt idx="1">
                  <c:v>Tak, dorywczo </c:v>
                </c:pt>
                <c:pt idx="2">
                  <c:v>Tak, w pełnym wymiarze godzin</c:v>
                </c:pt>
                <c:pt idx="3">
                  <c:v>Tak, w niepełnym wymiarze godzin 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0.74399999999999999</c:v>
                </c:pt>
                <c:pt idx="1">
                  <c:v>0.11899999999999999</c:v>
                </c:pt>
                <c:pt idx="2">
                  <c:v>7.3999999999999996E-2</c:v>
                </c:pt>
                <c:pt idx="3">
                  <c:v>6.3E-2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87F-4A8D-8A72-AD84493D5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113144499423114"/>
          <c:y val="0.23318964735769621"/>
          <c:w val="0.35892952080405932"/>
          <c:h val="0.46753412999753313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explosion val="10"/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D7-4009-9969-A70061E4C0AE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7D7-4009-9969-A70061E4C0AE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7D7-4009-9969-A70061E4C0AE}"/>
              </c:ext>
            </c:extLst>
          </c:dPt>
          <c:dPt>
            <c:idx val="3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7D7-4009-9969-A70061E4C0AE}"/>
              </c:ext>
            </c:extLst>
          </c:dPt>
          <c:dPt>
            <c:idx val="4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7D7-4009-9969-A70061E4C0AE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7D7-4009-9969-A70061E4C0AE}"/>
              </c:ext>
            </c:extLst>
          </c:dPt>
          <c:dLbls>
            <c:dLbl>
              <c:idx val="0"/>
              <c:layout>
                <c:manualLayout>
                  <c:x val="-1.0713354038380474E-2"/>
                  <c:y val="-5.68123194883123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583222458628393"/>
                      <c:h val="0.1361821101620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7D7-4009-9969-A70061E4C0AE}"/>
                </c:ext>
              </c:extLst>
            </c:dLbl>
            <c:dLbl>
              <c:idx val="1"/>
              <c:layout>
                <c:manualLayout>
                  <c:x val="0.15380868055621458"/>
                  <c:y val="0.160521966867984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347656890079988"/>
                      <c:h val="0.212420467724771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7D7-4009-9969-A70061E4C0AE}"/>
                </c:ext>
              </c:extLst>
            </c:dLbl>
            <c:dLbl>
              <c:idx val="2"/>
              <c:layout>
                <c:manualLayout>
                  <c:x val="4.8209144173810947E-2"/>
                  <c:y val="-0.1072682376894943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6704765809214526"/>
                      <c:h val="0.302709687485749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7D7-4009-9969-A70061E4C0AE}"/>
                </c:ext>
              </c:extLst>
            </c:dLbl>
            <c:dLbl>
              <c:idx val="3"/>
              <c:layout>
                <c:manualLayout>
                  <c:x val="0.1031141082605293"/>
                  <c:y val="8.72156108238063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42177792202561"/>
                      <c:h val="0.157932515205972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7D7-4009-9969-A70061E4C0AE}"/>
                </c:ext>
              </c:extLst>
            </c:dLbl>
            <c:dLbl>
              <c:idx val="4"/>
              <c:layout>
                <c:manualLayout>
                  <c:x val="2.1426286299471551E-2"/>
                  <c:y val="5.233019059177328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7D7-4009-9969-A70061E4C0AE}"/>
                </c:ext>
              </c:extLst>
            </c:dLbl>
            <c:dLbl>
              <c:idx val="5"/>
              <c:layout>
                <c:manualLayout>
                  <c:x val="-5.173657308904836E-2"/>
                  <c:y val="-3.31421793422933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4525062955532648"/>
                      <c:h val="0.214379347457631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7D7-4009-9969-A70061E4C0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Panna/ Kawaler</c:v>
                </c:pt>
                <c:pt idx="1">
                  <c:v>W związku formalnym </c:v>
                </c:pt>
                <c:pt idx="2">
                  <c:v>W związku nieformalnym</c:v>
                </c:pt>
                <c:pt idx="3">
                  <c:v>Wdowa/  Wdowiec</c:v>
                </c:pt>
                <c:pt idx="4">
                  <c:v>W separacji</c:v>
                </c:pt>
                <c:pt idx="5">
                  <c:v>Rozwiedziony/ Rozwiedziona</c:v>
                </c:pt>
              </c:strCache>
            </c:strRef>
          </c:cat>
          <c:val>
            <c:numRef>
              <c:f>Arkusz1!$B$2:$B$7</c:f>
              <c:numCache>
                <c:formatCode>0%</c:formatCode>
                <c:ptCount val="6"/>
                <c:pt idx="0">
                  <c:v>0.06</c:v>
                </c:pt>
                <c:pt idx="1">
                  <c:v>0.51</c:v>
                </c:pt>
                <c:pt idx="2">
                  <c:v>0.05</c:v>
                </c:pt>
                <c:pt idx="3">
                  <c:v>0.28000000000000003</c:v>
                </c:pt>
                <c:pt idx="4">
                  <c:v>0.02</c:v>
                </c:pt>
                <c:pt idx="5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7D7-4009-9969-A70061E4C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C8-413D-A219-4EDDBE676CA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2C8-413D-A219-4EDDBE676CA1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2C8-413D-A219-4EDDBE676CA1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2C8-413D-A219-4EDDBE676CA1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88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2C8-413D-A219-4EDDBE676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00163821542141E-2"/>
          <c:y val="0"/>
          <c:w val="0.42545434701560131"/>
          <c:h val="0.928600152030010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0" dirty="0"/>
                      <a:t>67%</a:t>
                    </a:r>
                    <a:endParaRPr lang="en-US" sz="20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F1-4503-9E9F-524B76F6DF9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Kawaler/Panna</c:v>
                </c:pt>
                <c:pt idx="1">
                  <c:v>W związku formalnym (małżeńskim)</c:v>
                </c:pt>
                <c:pt idx="2">
                  <c:v>W związku nieformalnym (partnerskim)</c:v>
                </c:pt>
                <c:pt idx="3">
                  <c:v>Wdowiec/Wdowa</c:v>
                </c:pt>
                <c:pt idx="4">
                  <c:v>W separacji</c:v>
                </c:pt>
                <c:pt idx="5">
                  <c:v>Rozwiedziony/Rozwiedziona</c:v>
                </c:pt>
              </c:strCache>
            </c:strRef>
          </c:cat>
          <c:val>
            <c:numRef>
              <c:f>Arkusz1!$B$2:$B$7</c:f>
              <c:numCache>
                <c:formatCode>0.00%</c:formatCode>
                <c:ptCount val="6"/>
                <c:pt idx="0">
                  <c:v>6.0999999999999999E-2</c:v>
                </c:pt>
                <c:pt idx="1">
                  <c:v>0.66500000000000004</c:v>
                </c:pt>
                <c:pt idx="2">
                  <c:v>5.0999999999999997E-2</c:v>
                </c:pt>
                <c:pt idx="3">
                  <c:v>0.14099999999999999</c:v>
                </c:pt>
                <c:pt idx="4">
                  <c:v>1.7999999999999999E-2</c:v>
                </c:pt>
                <c:pt idx="5">
                  <c:v>6.4000000000000001E-2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8F1-4503-9E9F-524B76F6D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164566528"/>
        <c:axId val="164568064"/>
      </c:barChart>
      <c:catAx>
        <c:axId val="164566528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64568064"/>
        <c:crosses val="autoZero"/>
        <c:auto val="1"/>
        <c:lblAlgn val="ctr"/>
        <c:lblOffset val="100"/>
        <c:noMultiLvlLbl val="0"/>
      </c:catAx>
      <c:valAx>
        <c:axId val="164568064"/>
        <c:scaling>
          <c:orientation val="minMax"/>
          <c:max val="0.70000000000000007"/>
          <c:min val="0"/>
        </c:scaling>
        <c:delete val="1"/>
        <c:axPos val="b"/>
        <c:numFmt formatCode="0.00%" sourceLinked="1"/>
        <c:majorTickMark val="out"/>
        <c:minorTickMark val="none"/>
        <c:tickLblPos val="nextTo"/>
        <c:crossAx val="164566528"/>
        <c:crosses val="max"/>
        <c:crossBetween val="between"/>
        <c:majorUnit val="0.70000000000000007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43078439204334"/>
          <c:y val="0"/>
          <c:w val="0.42545434701560131"/>
          <c:h val="0.928600152030010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4.447921723325049E-17"/>
                </c:manualLayout>
              </c:layout>
              <c:tx>
                <c:rich>
                  <a:bodyPr/>
                  <a:lstStyle/>
                  <a:p>
                    <a:r>
                      <a:rPr lang="en-US" sz="1050" b="0" dirty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FD-460B-BBF4-F9394560C7F7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Arkusz1!$A$2:$A$7</c:f>
              <c:strCache>
                <c:ptCount val="6"/>
                <c:pt idx="0">
                  <c:v>Kawaler/Panna</c:v>
                </c:pt>
                <c:pt idx="1">
                  <c:v>W związku formalnym (małżeńskim)</c:v>
                </c:pt>
                <c:pt idx="2">
                  <c:v>W związku nieformalnym (partnerskim)</c:v>
                </c:pt>
                <c:pt idx="3">
                  <c:v>Wdowiec/Wdowa</c:v>
                </c:pt>
                <c:pt idx="4">
                  <c:v>W separacji</c:v>
                </c:pt>
                <c:pt idx="5">
                  <c:v>Rozwiedziony/Rozwiedziona</c:v>
                </c:pt>
              </c:strCache>
            </c:strRef>
          </c:cat>
          <c:val>
            <c:numRef>
              <c:f>Arkusz1!$B$2:$B$7</c:f>
              <c:numCache>
                <c:formatCode>###0.0%</c:formatCode>
                <c:ptCount val="6"/>
                <c:pt idx="0">
                  <c:v>6.3798219584569729E-2</c:v>
                </c:pt>
                <c:pt idx="1">
                  <c:v>0.42729970326409494</c:v>
                </c:pt>
                <c:pt idx="2">
                  <c:v>4.1543026706231452E-2</c:v>
                </c:pt>
                <c:pt idx="3">
                  <c:v>0.36646884272997032</c:v>
                </c:pt>
                <c:pt idx="4">
                  <c:v>1.3353115727002967E-2</c:v>
                </c:pt>
                <c:pt idx="5">
                  <c:v>8.7537091988130561E-2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7FD-460B-BBF4-F9394560C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164621696"/>
        <c:axId val="164623488"/>
      </c:barChart>
      <c:catAx>
        <c:axId val="164621696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164623488"/>
        <c:crosses val="autoZero"/>
        <c:auto val="1"/>
        <c:lblAlgn val="ctr"/>
        <c:lblOffset val="100"/>
        <c:noMultiLvlLbl val="0"/>
      </c:catAx>
      <c:valAx>
        <c:axId val="164623488"/>
        <c:scaling>
          <c:orientation val="maxMin"/>
          <c:max val="0.70000000000000007"/>
          <c:min val="0"/>
        </c:scaling>
        <c:delete val="1"/>
        <c:axPos val="b"/>
        <c:numFmt formatCode="###0.0%" sourceLinked="1"/>
        <c:majorTickMark val="out"/>
        <c:minorTickMark val="none"/>
        <c:tickLblPos val="nextTo"/>
        <c:crossAx val="164621696"/>
        <c:crosses val="max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246147556143956"/>
          <c:y val="0.16042594847614511"/>
          <c:w val="0.46253023644729491"/>
          <c:h val="0.66409557520722862"/>
        </c:manualLayout>
      </c:layout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17-4910-8169-F87A834F4418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17-4910-8169-F87A834F4418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117-4910-8169-F87A834F4418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117-4910-8169-F87A834F4418}"/>
              </c:ext>
            </c:extLst>
          </c:dPt>
          <c:dLbls>
            <c:dLbl>
              <c:idx val="0"/>
              <c:layout>
                <c:manualLayout>
                  <c:x val="0.15453595988478103"/>
                  <c:y val="-0.205759377723985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CD9B86D-1C86-48C1-958D-E3BE65496AE8}" type="VALUE">
                      <a:rPr lang="en-US" sz="1400" smtClean="0"/>
                      <a:pPr>
                        <a:defRPr sz="14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14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41815032307259"/>
                      <c:h val="0.3669156219497368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117-4910-8169-F87A834F4418}"/>
                </c:ext>
              </c:extLst>
            </c:dLbl>
            <c:dLbl>
              <c:idx val="1"/>
              <c:layout>
                <c:manualLayout>
                  <c:x val="-0.25112955503533996"/>
                  <c:y val="3.709467495040322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830032-AF19-4A6B-B529-3921D461EF52}" type="VALUE">
                      <a:rPr lang="en-US" sz="1400" smtClean="0"/>
                      <a:pPr>
                        <a:defRPr sz="14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14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542391942240759"/>
                      <c:h val="0.18371927678848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117-4910-8169-F87A834F44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2"/>
                <c:pt idx="0">
                  <c:v>bardzo często</c:v>
                </c:pt>
                <c:pt idx="1">
                  <c:v>często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35</c:v>
                </c:pt>
                <c:pt idx="1">
                  <c:v>41</c:v>
                </c:pt>
                <c:pt idx="2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117-4910-8169-F87A834F4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52-4B61-81CA-511CD614F0C9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52-4B61-81CA-511CD614F0C9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52-4B61-81CA-511CD614F0C9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952-4B61-81CA-511CD614F0C9}"/>
              </c:ext>
            </c:extLst>
          </c:dPt>
          <c:dLbls>
            <c:dLbl>
              <c:idx val="0"/>
              <c:layout>
                <c:manualLayout>
                  <c:x val="0.12213940007387822"/>
                  <c:y val="-0.1529581084698163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FFD91A2-B27C-4E0C-9529-B7F898F0E951}" type="VALUE">
                      <a:rPr lang="en-US" sz="1400" smtClean="0"/>
                      <a:pPr>
                        <a:defRPr sz="14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14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668459813442926"/>
                      <c:h val="0.1787764808760322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52-4B61-81CA-511CD614F0C9}"/>
                </c:ext>
              </c:extLst>
            </c:dLbl>
            <c:dLbl>
              <c:idx val="1"/>
              <c:layout>
                <c:manualLayout>
                  <c:x val="0.12005217134901394"/>
                  <c:y val="7.335832252470508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3645945-E4D1-419C-AB21-9CA471794950}" type="VALUE">
                      <a:rPr lang="en-US" sz="1400" smtClean="0"/>
                      <a:pPr>
                        <a:defRPr sz="14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14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52-4B61-81CA-511CD614F0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2"/>
                <c:pt idx="0">
                  <c:v>bardzo często</c:v>
                </c:pt>
                <c:pt idx="1">
                  <c:v>często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</c:v>
                </c:pt>
                <c:pt idx="1">
                  <c:v>32</c:v>
                </c:pt>
                <c:pt idx="2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952-4B61-81CA-511CD614F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14-48EB-9805-96CFDDA1CB10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14-48EB-9805-96CFDDA1CB10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614-48EB-9805-96CFDDA1CB10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614-48EB-9805-96CFDDA1CB10}"/>
              </c:ext>
            </c:extLst>
          </c:dPt>
          <c:dLbls>
            <c:dLbl>
              <c:idx val="0"/>
              <c:layout>
                <c:manualLayout>
                  <c:x val="0.14515145036924562"/>
                  <c:y val="-0.179872362072420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/>
                      <a:t>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7287505562681604"/>
                      <c:h val="0.173793164335933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14-48EB-9805-96CFDDA1CB10}"/>
                </c:ext>
              </c:extLst>
            </c:dLbl>
            <c:dLbl>
              <c:idx val="1"/>
              <c:layout>
                <c:manualLayout>
                  <c:x val="0.13852167918815397"/>
                  <c:y val="4.44938976794504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A2702DE-783B-44A7-B4BE-97303B5C4A3C}" type="VALUE">
                      <a:rPr lang="en-US" sz="1400" smtClean="0"/>
                      <a:pPr>
                        <a:defRPr sz="14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14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614-48EB-9805-96CFDDA1CB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2"/>
                <c:pt idx="0">
                  <c:v>bardzo często</c:v>
                </c:pt>
                <c:pt idx="1">
                  <c:v>często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5</c:v>
                </c:pt>
                <c:pt idx="1">
                  <c:v>30</c:v>
                </c:pt>
                <c:pt idx="2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614-48EB-9805-96CFDDA1C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9E-4610-885D-7A298C43C94D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9E-4610-885D-7A298C43C94D}"/>
              </c:ext>
            </c:extLst>
          </c:dPt>
          <c:dPt>
            <c:idx val="2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9E-4610-885D-7A298C43C94D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A9E-4610-885D-7A298C43C94D}"/>
              </c:ext>
            </c:extLst>
          </c:dPt>
          <c:dLbls>
            <c:dLbl>
              <c:idx val="0"/>
              <c:layout>
                <c:manualLayout>
                  <c:x val="0.16360958353706678"/>
                  <c:y val="-9.978299590375862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196349E-E24D-4495-94FF-983A7CD74FA2}" type="VALUE">
                      <a:rPr lang="en-US" smtClean="0"/>
                      <a:pPr>
                        <a:defRPr sz="14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713279644168885"/>
                      <c:h val="0.205472819483702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A9E-4610-885D-7A298C43C94D}"/>
                </c:ext>
              </c:extLst>
            </c:dLbl>
            <c:dLbl>
              <c:idx val="1"/>
              <c:layout>
                <c:manualLayout>
                  <c:x val="0.1306538493012866"/>
                  <c:y val="0.12458291350246153"/>
                </c:manualLayout>
              </c:layout>
              <c:tx>
                <c:rich>
                  <a:bodyPr/>
                  <a:lstStyle/>
                  <a:p>
                    <a:fld id="{21A78B6D-7127-499A-92EF-7502EA51AF44}" type="VALUE">
                      <a:rPr lang="en-US" smtClean="0"/>
                      <a:pPr/>
                      <a:t>[WARTOŚĆ]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A9E-4610-885D-7A298C43C9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2"/>
                <c:pt idx="0">
                  <c:v>bardzo często</c:v>
                </c:pt>
                <c:pt idx="1">
                  <c:v>często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7</c:v>
                </c:pt>
                <c:pt idx="1">
                  <c:v>35</c:v>
                </c:pt>
                <c:pt idx="2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A9E-4610-885D-7A298C43C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0C-45DF-A37C-F281A76645D1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40C-45DF-A37C-F281A76645D1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40C-45DF-A37C-F281A76645D1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40C-45DF-A37C-F281A76645D1}"/>
              </c:ext>
            </c:extLst>
          </c:dPt>
          <c:dLbls>
            <c:dLbl>
              <c:idx val="0"/>
              <c:layout>
                <c:manualLayout>
                  <c:x val="0.12565089183742373"/>
                  <c:y val="-0.123692915293484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0C-45DF-A37C-F281A76645D1}"/>
                </c:ext>
              </c:extLst>
            </c:dLbl>
            <c:dLbl>
              <c:idx val="1"/>
              <c:layout>
                <c:manualLayout>
                  <c:x val="0.25130178367484768"/>
                  <c:y val="3.0923228823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0C-45DF-A37C-F281A76645D1}"/>
                </c:ext>
              </c:extLst>
            </c:dLbl>
            <c:dLbl>
              <c:idx val="2"/>
              <c:layout>
                <c:manualLayout>
                  <c:x val="-0.15842938536023007"/>
                  <c:y val="-0.139154529705170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40C-45DF-A37C-F281A76645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3"/>
                <c:pt idx="0">
                  <c:v>Tak, znacząco wzrosła</c:v>
                </c:pt>
                <c:pt idx="1">
                  <c:v>Brak wpływu</c:v>
                </c:pt>
                <c:pt idx="2">
                  <c:v>Tak, znacząco spadła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0.13</c:v>
                </c:pt>
                <c:pt idx="1">
                  <c:v>0.5</c:v>
                </c:pt>
                <c:pt idx="2">
                  <c:v>0.37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40C-45DF-A37C-F281A7664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52809133649516E-2"/>
          <c:y val="0.15635615178074772"/>
          <c:w val="0.96724719086635047"/>
          <c:h val="0.64327069760362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</c:numCache>
            </c:numRef>
          </c:cat>
          <c:val>
            <c:numRef>
              <c:f>Arkusz1!$B$2:$B$4</c:f>
              <c:numCache>
                <c:formatCode>0%</c:formatCode>
                <c:ptCount val="3"/>
                <c:pt idx="0">
                  <c:v>0.32</c:v>
                </c:pt>
                <c:pt idx="1">
                  <c:v>0.19</c:v>
                </c:pt>
                <c:pt idx="2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AF-4D7C-88FD-059AF9F1C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175488"/>
        <c:axId val="192214144"/>
      </c:barChart>
      <c:catAx>
        <c:axId val="1921754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214144"/>
        <c:crosses val="autoZero"/>
        <c:auto val="1"/>
        <c:lblAlgn val="ctr"/>
        <c:lblOffset val="100"/>
        <c:noMultiLvlLbl val="0"/>
      </c:catAx>
      <c:valAx>
        <c:axId val="192214144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921754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52809133649516E-2"/>
          <c:y val="0.15635615178074772"/>
          <c:w val="0.96724719086635047"/>
          <c:h val="0.64327069760362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</c:numCache>
            </c:numRef>
          </c:cat>
          <c:val>
            <c:numRef>
              <c:f>Arkusz1!$B$2:$B$4</c:f>
              <c:numCache>
                <c:formatCode>0%</c:formatCode>
                <c:ptCount val="3"/>
                <c:pt idx="0">
                  <c:v>0.03</c:v>
                </c:pt>
                <c:pt idx="1">
                  <c:v>0.17</c:v>
                </c:pt>
                <c:pt idx="2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47-408A-82CD-CEEF21769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239104"/>
        <c:axId val="192240640"/>
      </c:barChart>
      <c:catAx>
        <c:axId val="192239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240640"/>
        <c:crosses val="autoZero"/>
        <c:auto val="1"/>
        <c:lblAlgn val="ctr"/>
        <c:lblOffset val="100"/>
        <c:noMultiLvlLbl val="0"/>
      </c:catAx>
      <c:valAx>
        <c:axId val="192240640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922391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52809133649516E-2"/>
          <c:y val="0.15635615178074772"/>
          <c:w val="0.96724719086635047"/>
          <c:h val="0.64327069760362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</c:numCache>
            </c:numRef>
          </c:cat>
          <c:val>
            <c:numRef>
              <c:f>Arkusz1!$B$2:$B$4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7.0000000000000007E-2</c:v>
                </c:pt>
                <c:pt idx="2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17-4ED8-9621-ED8608FCF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035648"/>
        <c:axId val="193041536"/>
      </c:barChart>
      <c:catAx>
        <c:axId val="193035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041536"/>
        <c:crosses val="autoZero"/>
        <c:auto val="1"/>
        <c:lblAlgn val="ctr"/>
        <c:lblOffset val="100"/>
        <c:noMultiLvlLbl val="0"/>
      </c:catAx>
      <c:valAx>
        <c:axId val="19304153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930356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52809133649516E-2"/>
          <c:y val="0.15635615178074772"/>
          <c:w val="0.96724719086635047"/>
          <c:h val="0.64327069760362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</c:numCache>
            </c:numRef>
          </c:cat>
          <c:val>
            <c:numRef>
              <c:f>Arkusz1!$B$2:$B$4</c:f>
              <c:numCache>
                <c:formatCode>0%</c:formatCode>
                <c:ptCount val="3"/>
                <c:pt idx="0">
                  <c:v>0.32</c:v>
                </c:pt>
                <c:pt idx="1">
                  <c:v>0.19</c:v>
                </c:pt>
                <c:pt idx="2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BD-43E8-A7FD-F4C049F6A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062400"/>
        <c:axId val="193063936"/>
      </c:barChart>
      <c:catAx>
        <c:axId val="1930624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063936"/>
        <c:crosses val="autoZero"/>
        <c:auto val="1"/>
        <c:lblAlgn val="ctr"/>
        <c:lblOffset val="100"/>
        <c:noMultiLvlLbl val="0"/>
      </c:catAx>
      <c:valAx>
        <c:axId val="19306393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930624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52809133649516E-2"/>
          <c:y val="0.15635615178074772"/>
          <c:w val="0.96724719086635047"/>
          <c:h val="0.64327069760362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</c:numCache>
            </c:numRef>
          </c:cat>
          <c:val>
            <c:numRef>
              <c:f>Arkusz1!$B$2:$B$4</c:f>
              <c:numCache>
                <c:formatCode>0%</c:formatCode>
                <c:ptCount val="3"/>
                <c:pt idx="0">
                  <c:v>0.33</c:v>
                </c:pt>
                <c:pt idx="1">
                  <c:v>0.11</c:v>
                </c:pt>
                <c:pt idx="2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DB-4C88-ADF8-02B7CA20E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483328"/>
        <c:axId val="198489216"/>
      </c:barChart>
      <c:catAx>
        <c:axId val="198483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489216"/>
        <c:crosses val="autoZero"/>
        <c:auto val="1"/>
        <c:lblAlgn val="ctr"/>
        <c:lblOffset val="100"/>
        <c:noMultiLvlLbl val="0"/>
      </c:catAx>
      <c:valAx>
        <c:axId val="19848921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19848332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52809133649516E-2"/>
          <c:y val="0.28847817234440348"/>
          <c:w val="0.96724719086635047"/>
          <c:h val="0.511147902541680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</c:numCache>
            </c:numRef>
          </c:cat>
          <c:val>
            <c:numRef>
              <c:f>Arkusz1!$B$2:$B$4</c:f>
              <c:numCache>
                <c:formatCode>0%</c:formatCode>
                <c:ptCount val="3"/>
                <c:pt idx="0">
                  <c:v>0.34</c:v>
                </c:pt>
                <c:pt idx="1">
                  <c:v>0.26</c:v>
                </c:pt>
                <c:pt idx="2">
                  <c:v>0.28999999999999998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BE-440E-86E0-ED72BEDDEE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521856"/>
        <c:axId val="206523392"/>
      </c:barChart>
      <c:catAx>
        <c:axId val="206521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6523392"/>
        <c:crosses val="autoZero"/>
        <c:auto val="1"/>
        <c:lblAlgn val="ctr"/>
        <c:lblOffset val="100"/>
        <c:noMultiLvlLbl val="0"/>
      </c:catAx>
      <c:valAx>
        <c:axId val="20652339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2065218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752907375315388E-2"/>
          <c:y val="0.1850334838347239"/>
          <c:w val="0.96724719086635047"/>
          <c:h val="0.643270697603620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Arkusz1!$A$2:$A$4</c:f>
              <c:numCache>
                <c:formatCode>General</c:formatCode>
                <c:ptCount val="3"/>
              </c:numCache>
            </c:numRef>
          </c:cat>
          <c:val>
            <c:numRef>
              <c:f>Arkusz1!$B$2:$B$4</c:f>
              <c:numCache>
                <c:formatCode>0%</c:formatCode>
                <c:ptCount val="3"/>
                <c:pt idx="0">
                  <c:v>0.74</c:v>
                </c:pt>
                <c:pt idx="1">
                  <c:v>0.64</c:v>
                </c:pt>
                <c:pt idx="2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3C-4C8A-AA5C-571FB9C55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103104"/>
        <c:axId val="211108992"/>
      </c:barChart>
      <c:catAx>
        <c:axId val="211103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1108992"/>
        <c:crosses val="autoZero"/>
        <c:auto val="1"/>
        <c:lblAlgn val="ctr"/>
        <c:lblOffset val="100"/>
        <c:noMultiLvlLbl val="0"/>
      </c:catAx>
      <c:valAx>
        <c:axId val="21110899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2111031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83-452F-9407-22CBE17CC877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83-452F-9407-22CBE17CC877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983-452F-9407-22CBE17CC877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83-452F-9407-22CBE17CC877}"/>
              </c:ext>
            </c:extLst>
          </c:dPt>
          <c:dLbls>
            <c:dLbl>
              <c:idx val="0"/>
              <c:layout>
                <c:manualLayout>
                  <c:x val="0.11488238719220875"/>
                  <c:y val="-0.12659859804513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83-452F-9407-22CBE17CC877}"/>
                </c:ext>
              </c:extLst>
            </c:dLbl>
            <c:dLbl>
              <c:idx val="1"/>
              <c:layout>
                <c:manualLayout>
                  <c:x val="0.11472472732982177"/>
                  <c:y val="0.139154529705170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83-452F-9407-22CBE17CC877}"/>
                </c:ext>
              </c:extLst>
            </c:dLbl>
            <c:dLbl>
              <c:idx val="2"/>
              <c:layout>
                <c:manualLayout>
                  <c:x val="-0.15842895519627306"/>
                  <c:y val="-0.19326957142109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2226571657787367"/>
                      <c:h val="0.17479355092410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983-452F-9407-22CBE17CC8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3"/>
                <c:pt idx="0">
                  <c:v>Tak, znacząco wzrosła</c:v>
                </c:pt>
                <c:pt idx="1">
                  <c:v>Brak wpływu</c:v>
                </c:pt>
                <c:pt idx="2">
                  <c:v>Tak, znacząco spadła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0.31</c:v>
                </c:pt>
                <c:pt idx="2">
                  <c:v>0.62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983-452F-9407-22CBE17CC8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6A-4C05-8A40-20E3A59D55B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6A-4C05-8A40-20E3A59D55B9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6A-4C05-8A40-20E3A59D55B9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6A-4C05-8A40-20E3A59D55B9}"/>
              </c:ext>
            </c:extLst>
          </c:dPt>
          <c:dLbls>
            <c:dLbl>
              <c:idx val="0"/>
              <c:layout>
                <c:manualLayout>
                  <c:x val="0.13906815291688429"/>
                  <c:y val="-0.10127887843610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6A-4C05-8A40-20E3A59D55B9}"/>
                </c:ext>
              </c:extLst>
            </c:dLbl>
            <c:dLbl>
              <c:idx val="1"/>
              <c:layout>
                <c:manualLayout>
                  <c:x val="0.1365770563450257"/>
                  <c:y val="0.13142372249932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6A-4C05-8A40-20E3A59D55B9}"/>
                </c:ext>
              </c:extLst>
            </c:dLbl>
            <c:dLbl>
              <c:idx val="2"/>
              <c:layout>
                <c:manualLayout>
                  <c:x val="-0.17754974308457669"/>
                  <c:y val="-0.16234695132269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4958112784687883"/>
                      <c:h val="0.105216286071520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46A-4C05-8A40-20E3A59D55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3"/>
                <c:pt idx="0">
                  <c:v>Tak, znacząco wzrosła</c:v>
                </c:pt>
                <c:pt idx="1">
                  <c:v>Brak wpływu</c:v>
                </c:pt>
                <c:pt idx="2">
                  <c:v>Tak, znacząco spadła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0.09</c:v>
                </c:pt>
                <c:pt idx="1">
                  <c:v>0.3</c:v>
                </c:pt>
                <c:pt idx="2">
                  <c:v>0.61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46A-4C05-8A40-20E3A59D5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15-4485-9C9A-0626F7A4529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915-4485-9C9A-0626F7A45290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915-4485-9C9A-0626F7A45290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915-4485-9C9A-0626F7A45290}"/>
              </c:ext>
            </c:extLst>
          </c:dPt>
          <c:dLbls>
            <c:dLbl>
              <c:idx val="0"/>
              <c:layout>
                <c:manualLayout>
                  <c:x val="0.13108644359797736"/>
                  <c:y val="-0.134968936764431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1811183832717841"/>
                      <c:h val="0.120677900483205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915-4485-9C9A-0626F7A45290}"/>
                </c:ext>
              </c:extLst>
            </c:dLbl>
            <c:dLbl>
              <c:idx val="1"/>
              <c:layout>
                <c:manualLayout>
                  <c:x val="0.1638924676140312"/>
                  <c:y val="6.9577264852585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15-4485-9C9A-0626F7A45290}"/>
                </c:ext>
              </c:extLst>
            </c:dLbl>
            <c:dLbl>
              <c:idx val="2"/>
              <c:layout>
                <c:manualLayout>
                  <c:x val="-0.14750322085262799"/>
                  <c:y val="-0.12369291529348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15-4485-9C9A-0626F7A452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Arkusz1!$A$2:$A$5</c:f>
              <c:strCache>
                <c:ptCount val="3"/>
                <c:pt idx="0">
                  <c:v>Tak, znacząco wzrosła</c:v>
                </c:pt>
                <c:pt idx="1">
                  <c:v>Brak wpływu</c:v>
                </c:pt>
                <c:pt idx="2">
                  <c:v>Tak, znacząco spadła</c:v>
                </c:pt>
              </c:strCache>
            </c:strRef>
          </c:cat>
          <c:val>
            <c:numRef>
              <c:f>Arkusz1!$B$2:$B$5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0.4</c:v>
                </c:pt>
                <c:pt idx="2">
                  <c:v>0.53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915-4485-9C9A-0626F7A45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616352201257862E-3"/>
          <c:y val="0.22263888888888889"/>
          <c:w val="0.96540880503144655"/>
          <c:h val="0.7773611111111110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'III. Poczucie bezpieczeństwa...'!$E$42:$E$49</c:f>
              <c:strCache>
                <c:ptCount val="8"/>
                <c:pt idx="0">
                  <c:v>Awanturujący się sąsiedzi</c:v>
                </c:pt>
                <c:pt idx="1">
                  <c:v>Dokonano włamania np. do domu, mieszkania, garażu, piwnicy, domku na działce</c:v>
                </c:pt>
                <c:pt idx="2">
                  <c:v>Ukradziono mi np. portfel/telefon/torebkę</c:v>
                </c:pt>
                <c:pt idx="3">
                  <c:v>Zostałem/am oszukany/a metodą „na wnuczka”/ „na policjanta” itp.</c:v>
                </c:pt>
                <c:pt idx="4">
                  <c:v>Zostałem/am napadnięty/a i obrabowany/a</c:v>
                </c:pt>
                <c:pt idx="5">
                  <c:v>Zostałem/am pobity/a, zraniony/a</c:v>
                </c:pt>
                <c:pt idx="6">
                  <c:v>Zostałem/am  potrącony/na przez samochód, autobus itp</c:v>
                </c:pt>
                <c:pt idx="7">
                  <c:v>Byłem/łam ofiarą innego przestępstwa, jakiego?</c:v>
                </c:pt>
              </c:strCache>
            </c:strRef>
          </c:cat>
          <c:val>
            <c:numRef>
              <c:f>'III. Poczucie bezpieczeństwa...'!$F$42:$F$49</c:f>
              <c:numCache>
                <c:formatCode>0%</c:formatCode>
                <c:ptCount val="8"/>
                <c:pt idx="0">
                  <c:v>0.33057851239669422</c:v>
                </c:pt>
                <c:pt idx="1">
                  <c:v>0.33057851239669422</c:v>
                </c:pt>
                <c:pt idx="2">
                  <c:v>0.19834710743801653</c:v>
                </c:pt>
                <c:pt idx="3">
                  <c:v>5.7851239669421489E-2</c:v>
                </c:pt>
                <c:pt idx="4">
                  <c:v>4.9586776859504134E-2</c:v>
                </c:pt>
                <c:pt idx="5">
                  <c:v>4.1322314049586778E-2</c:v>
                </c:pt>
                <c:pt idx="6">
                  <c:v>1.6528925619834711E-2</c:v>
                </c:pt>
                <c:pt idx="7">
                  <c:v>0.12396694214876033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28-4BC1-BA60-0295ED698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873600"/>
        <c:axId val="192875136"/>
      </c:barChart>
      <c:catAx>
        <c:axId val="19287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2875136"/>
        <c:crosses val="autoZero"/>
        <c:auto val="1"/>
        <c:lblAlgn val="ctr"/>
        <c:lblOffset val="100"/>
        <c:noMultiLvlLbl val="0"/>
      </c:catAx>
      <c:valAx>
        <c:axId val="19287513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9287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dPt>
            <c:idx val="0"/>
            <c:bubble3D val="0"/>
            <c:explosion val="3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D8-4CD2-93C8-6E994B68ECF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7D8-4CD2-93C8-6E994B68ECFE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7D8-4CD2-93C8-6E994B68ECFE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7D8-4CD2-93C8-6E994B68ECFE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7D8-4CD2-93C8-6E994B68E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7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dPt>
            <c:idx val="0"/>
            <c:bubble3D val="0"/>
            <c:explosion val="3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1B-4B5A-A56A-CA11810C421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1B-4B5A-A56A-CA11810C421E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E1B-4B5A-A56A-CA11810C421E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E1B-4B5A-A56A-CA11810C421E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11</c:v>
                </c:pt>
                <c:pt idx="1">
                  <c:v>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E1B-4B5A-A56A-CA11810C4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explosion val="10"/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E5-472F-A9A5-352946966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E5-472F-A9A5-352946966156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E5-472F-A9A5-352946966156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1E5-472F-A9A5-352946966156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35</c:v>
                </c:pt>
                <c:pt idx="1">
                  <c:v>36</c:v>
                </c:pt>
                <c:pt idx="2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1E5-472F-A9A5-352946966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B1-426F-8CD5-0BAC3B6731A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8B1-426F-8CD5-0BAC3B6731A0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8B1-426F-8CD5-0BAC3B6731A0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8B1-426F-8CD5-0BAC3B6731A0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92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8B1-426F-8CD5-0BAC3B673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CB-4573-B728-A0734C3D930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ECB-4573-B728-A0734C3D9308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ECB-4573-B728-A0734C3D9308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ECB-4573-B728-A0734C3D9308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92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ECB-4573-B728-A0734C3D9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68-4E4E-ADB8-5A5206A2FA3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68-4E4E-ADB8-5A5206A2FA38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F68-4E4E-ADB8-5A5206A2FA38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F68-4E4E-ADB8-5A5206A2FA38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85</c:v>
                </c:pt>
                <c:pt idx="1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F68-4E4E-ADB8-5A5206A2F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5445419298743179"/>
          <c:y val="5.0925925925925923E-2"/>
          <c:w val="0.34554580701256832"/>
          <c:h val="0.9017351740171851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'V. Wsparcie seniorów....'!$G$3:$G$10</c:f>
              <c:strCache>
                <c:ptCount val="8"/>
                <c:pt idx="0">
                  <c:v>Programy zdrowotne: bezpłatne szczepienia przeciwko grypie, itp.</c:v>
                </c:pt>
                <c:pt idx="1">
                  <c:v>Karta Aktywnego Seniora</c:v>
                </c:pt>
                <c:pt idx="2">
                  <c:v>Maseczki ochronne wielorazowe dostarczane przez Straż Miejską</c:v>
                </c:pt>
                <c:pt idx="3">
                  <c:v>Maseczki ochronne jednorazowe dostępne w jednostkach organizacyjnych Miasta </c:v>
                </c:pt>
                <c:pt idx="4">
                  <c:v>Dodatek mieszkaniowy</c:v>
                </c:pt>
                <c:pt idx="5">
                  <c:v>Pokrycie wydatków poniesionych na leki</c:v>
                </c:pt>
                <c:pt idx="6">
                  <c:v>„Pudełko życia” </c:v>
                </c:pt>
                <c:pt idx="7">
                  <c:v>Usługi opiekuńcze oraz specjalistyczne usługi opiekuńcze </c:v>
                </c:pt>
              </c:strCache>
            </c:strRef>
          </c:cat>
          <c:val>
            <c:numRef>
              <c:f>'V. Wsparcie seniorów....'!$H$3:$H$10</c:f>
              <c:numCache>
                <c:formatCode>0%</c:formatCode>
                <c:ptCount val="8"/>
                <c:pt idx="0">
                  <c:v>0.23568075117370893</c:v>
                </c:pt>
                <c:pt idx="1">
                  <c:v>0.18403755868544602</c:v>
                </c:pt>
                <c:pt idx="2">
                  <c:v>0.11267605633802819</c:v>
                </c:pt>
                <c:pt idx="3">
                  <c:v>9.1079812206572755E-2</c:v>
                </c:pt>
                <c:pt idx="4">
                  <c:v>7.3239436619718309E-2</c:v>
                </c:pt>
                <c:pt idx="5">
                  <c:v>7.1361502347417838E-2</c:v>
                </c:pt>
                <c:pt idx="6">
                  <c:v>6.8544600938967137E-2</c:v>
                </c:pt>
                <c:pt idx="7">
                  <c:v>5.1643192488262907E-2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71-4647-ADB2-4CDEAA7CE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-40"/>
        <c:axId val="226028544"/>
        <c:axId val="232018688"/>
      </c:barChart>
      <c:catAx>
        <c:axId val="2260285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32018688"/>
        <c:crosses val="autoZero"/>
        <c:auto val="1"/>
        <c:lblAlgn val="ctr"/>
        <c:lblOffset val="100"/>
        <c:noMultiLvlLbl val="0"/>
      </c:catAx>
      <c:valAx>
        <c:axId val="23201868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22602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96-4A77-B627-272EEDF4693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F96-4A77-B627-272EEDF46930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96-4A77-B627-272EEDF46930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96-4A77-B627-272EEDF46930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14</c:v>
                </c:pt>
                <c:pt idx="1">
                  <c:v>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F96-4A77-B627-272EEDF46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2BC-44FB-968C-D90EC2EE91F7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2BC-44FB-968C-D90EC2EE91F7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2BC-44FB-968C-D90EC2EE91F7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2BC-44FB-968C-D90EC2EE91F7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52</c:v>
                </c:pt>
                <c:pt idx="1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2BC-44FB-968C-D90EC2EE9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9B-4290-B0DB-EAD5D9F1F08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9B-4290-B0DB-EAD5D9F1F08A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99B-4290-B0DB-EAD5D9F1F08A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9B-4290-B0DB-EAD5D9F1F08A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47</c:v>
                </c:pt>
                <c:pt idx="1">
                  <c:v>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99B-4290-B0DB-EAD5D9F1F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2D-4A7B-9D30-2DDE47CB0508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2D-4A7B-9D30-2DDE47CB0508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62D-4A7B-9D30-2DDE47CB0508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62D-4A7B-9D30-2DDE47CB0508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22</c:v>
                </c:pt>
                <c:pt idx="1">
                  <c:v>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62D-4A7B-9D30-2DDE47CB0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05-4941-9C34-6C9F306AE234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05-4941-9C34-6C9F306AE234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05-4941-9C34-6C9F306AE234}"/>
              </c:ext>
            </c:extLst>
          </c:dPt>
          <c:dPt>
            <c:idx val="3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705-4941-9C34-6C9F306AE234}"/>
              </c:ext>
            </c:extLst>
          </c:dPt>
          <c:cat>
            <c:numRef>
              <c:f>Arkusz1!$A$2:$A$5</c:f>
              <c:numCache>
                <c:formatCode>General</c:formatCode>
                <c:ptCount val="4"/>
              </c:numCache>
            </c:num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28</c:v>
                </c:pt>
                <c:pt idx="1">
                  <c:v>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705-4941-9C34-6C9F306AE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pl-PL" sz="14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pl-PL" sz="14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sz="12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sz="12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sz="12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sz="12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1000" b="1" i="0" dirty="0">
              <a:latin typeface="+mn-lt"/>
              <a:cs typeface="Times New Roman" panose="02020603050405020304" pitchFamily="18" charset="0"/>
            </a:rPr>
            <a:t>ZADOWOLENIE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sz="10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l-PL" sz="10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accent5">
            <a:lumMod val="50000"/>
          </a:schemeClr>
        </a:solidFill>
      </dgm:spPr>
      <dgm:t>
        <a:bodyPr lIns="0" tIns="0" rIns="0" bIns="0"/>
        <a:lstStyle/>
        <a:p>
          <a:r>
            <a:rPr lang="pl-PL" sz="10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accent5">
            <a:lumMod val="50000"/>
          </a:schemeClr>
        </a:solidFill>
      </dgm:spPr>
      <dgm:t>
        <a:bodyPr lIns="0" tIns="0" rIns="0" bIns="0"/>
        <a:lstStyle/>
        <a:p>
          <a:r>
            <a:rPr lang="pl-PL" sz="10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accent5">
            <a:lumMod val="50000"/>
          </a:schemeClr>
        </a:solidFill>
      </dgm:spPr>
      <dgm:t>
        <a:bodyPr lIns="36000" tIns="0" rIns="0" bIns="0"/>
        <a:lstStyle/>
        <a:p>
          <a:r>
            <a:rPr lang="pl-PL" sz="10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BEDD6C2-C1F4-495C-8338-07E29A898041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55C6E307-193E-4CA1-A136-1FA6AA8ED1F5}">
      <dgm:prSet phldrT="[Teks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pl-PL" sz="1800" b="1" i="1" dirty="0">
              <a:solidFill>
                <a:schemeClr val="tx1"/>
              </a:solidFill>
            </a:rPr>
            <a:t>64%   Rodzina </a:t>
          </a:r>
          <a:br>
            <a:rPr lang="pl-PL" sz="1800" b="1" i="1" dirty="0">
              <a:solidFill>
                <a:schemeClr val="tx1"/>
              </a:solidFill>
            </a:rPr>
          </a:br>
          <a:r>
            <a:rPr lang="pl-PL" sz="1800" b="1" i="1" dirty="0">
              <a:solidFill>
                <a:schemeClr val="tx1"/>
              </a:solidFill>
            </a:rPr>
            <a:t>(dzieci, wnuki, bliscy)</a:t>
          </a:r>
          <a:endParaRPr lang="pl-PL" sz="1800" dirty="0">
            <a:solidFill>
              <a:schemeClr val="tx1"/>
            </a:solidFill>
          </a:endParaRPr>
        </a:p>
      </dgm:t>
    </dgm:pt>
    <dgm:pt modelId="{5AE18B76-FCD3-47D5-9CE8-0B913250110C}" type="parTrans" cxnId="{6C9CE4E6-CBD1-4CF2-BEB1-FBFEBF6501C3}">
      <dgm:prSet/>
      <dgm:spPr/>
      <dgm:t>
        <a:bodyPr/>
        <a:lstStyle/>
        <a:p>
          <a:endParaRPr lang="pl-PL"/>
        </a:p>
      </dgm:t>
    </dgm:pt>
    <dgm:pt modelId="{498CF3FA-F5E4-4519-A2A7-039B6F922B6B}" type="sibTrans" cxnId="{6C9CE4E6-CBD1-4CF2-BEB1-FBFEBF6501C3}">
      <dgm:prSet/>
      <dgm:spPr/>
      <dgm:t>
        <a:bodyPr/>
        <a:lstStyle/>
        <a:p>
          <a:endParaRPr lang="pl-PL"/>
        </a:p>
      </dgm:t>
    </dgm:pt>
    <dgm:pt modelId="{BA7ACD51-2697-40B2-95CD-1C4E0EADD95C}">
      <dgm:prSet phldrT="[Tekst]"/>
      <dgm:spPr>
        <a:solidFill>
          <a:schemeClr val="bg1"/>
        </a:solidFill>
      </dgm:spPr>
      <dgm:t>
        <a:bodyPr/>
        <a:lstStyle/>
        <a:p>
          <a:r>
            <a:rPr lang="pl-PL" b="1" i="1" dirty="0">
              <a:solidFill>
                <a:schemeClr val="tx1"/>
              </a:solidFill>
            </a:rPr>
            <a:t>1%</a:t>
          </a:r>
        </a:p>
        <a:p>
          <a:r>
            <a:rPr lang="pl-PL" b="1" i="1" dirty="0">
              <a:solidFill>
                <a:schemeClr val="tx1"/>
              </a:solidFill>
            </a:rPr>
            <a:t>Wolontariusze</a:t>
          </a:r>
          <a:endParaRPr lang="pl-PL" dirty="0">
            <a:solidFill>
              <a:schemeClr val="tx1"/>
            </a:solidFill>
          </a:endParaRPr>
        </a:p>
      </dgm:t>
    </dgm:pt>
    <dgm:pt modelId="{DE78D429-319B-4E8E-8943-6A057C58F1CF}" type="parTrans" cxnId="{FFD73C72-EFD2-44BE-9CF1-A6125E2065E7}">
      <dgm:prSet/>
      <dgm:spPr/>
      <dgm:t>
        <a:bodyPr/>
        <a:lstStyle/>
        <a:p>
          <a:endParaRPr lang="pl-PL"/>
        </a:p>
      </dgm:t>
    </dgm:pt>
    <dgm:pt modelId="{C2703B3F-203C-42BF-A19A-6F21FC6D0D4A}" type="sibTrans" cxnId="{FFD73C72-EFD2-44BE-9CF1-A6125E2065E7}">
      <dgm:prSet/>
      <dgm:spPr/>
      <dgm:t>
        <a:bodyPr/>
        <a:lstStyle/>
        <a:p>
          <a:endParaRPr lang="pl-PL"/>
        </a:p>
      </dgm:t>
    </dgm:pt>
    <dgm:pt modelId="{CB2E6B6A-7122-4988-91BD-D1AEF94EED01}">
      <dgm:prSet phldrT="[Teks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pl-PL" b="1" dirty="0">
              <a:solidFill>
                <a:schemeClr val="accent6">
                  <a:lumMod val="50000"/>
                </a:schemeClr>
              </a:solidFill>
            </a:rPr>
            <a:t>29%</a:t>
          </a:r>
        </a:p>
      </dgm:t>
    </dgm:pt>
    <dgm:pt modelId="{0CB9D917-79AB-4486-9794-EAC86F105F23}" type="parTrans" cxnId="{9CA4EC66-7D72-4EFE-827B-A83C2C8C1445}">
      <dgm:prSet/>
      <dgm:spPr/>
      <dgm:t>
        <a:bodyPr/>
        <a:lstStyle/>
        <a:p>
          <a:endParaRPr lang="pl-PL"/>
        </a:p>
      </dgm:t>
    </dgm:pt>
    <dgm:pt modelId="{9349EEAB-B48C-40F9-A60B-6A5CA6AAAA6F}" type="sibTrans" cxnId="{9CA4EC66-7D72-4EFE-827B-A83C2C8C1445}">
      <dgm:prSet/>
      <dgm:spPr/>
      <dgm:t>
        <a:bodyPr/>
        <a:lstStyle/>
        <a:p>
          <a:endParaRPr lang="pl-PL"/>
        </a:p>
      </dgm:t>
    </dgm:pt>
    <dgm:pt modelId="{6C232164-BDB3-47D5-84DE-5B19723E155D}">
      <dgm:prSet/>
      <dgm:spPr>
        <a:noFill/>
        <a:ln>
          <a:noFill/>
        </a:ln>
      </dgm:spPr>
      <dgm:t>
        <a:bodyPr/>
        <a:lstStyle/>
        <a:p>
          <a:endParaRPr lang="pl-PL"/>
        </a:p>
      </dgm:t>
    </dgm:pt>
    <dgm:pt modelId="{A1C825D3-E5C5-4A64-8E0E-A28D73B3D107}" type="parTrans" cxnId="{476DE202-23F9-4BE7-AF3C-6CCDA3251529}">
      <dgm:prSet/>
      <dgm:spPr/>
      <dgm:t>
        <a:bodyPr/>
        <a:lstStyle/>
        <a:p>
          <a:endParaRPr lang="pl-PL"/>
        </a:p>
      </dgm:t>
    </dgm:pt>
    <dgm:pt modelId="{6F019235-7A3E-4AE8-8E6D-32A90298CB24}" type="sibTrans" cxnId="{476DE202-23F9-4BE7-AF3C-6CCDA3251529}">
      <dgm:prSet/>
      <dgm:spPr/>
      <dgm:t>
        <a:bodyPr/>
        <a:lstStyle/>
        <a:p>
          <a:endParaRPr lang="pl-PL"/>
        </a:p>
      </dgm:t>
    </dgm:pt>
    <dgm:pt modelId="{39887EB5-BEEB-40C2-924C-5D5F3A7DC7FD}">
      <dgm:prSet/>
      <dgm:spPr>
        <a:noFill/>
        <a:ln>
          <a:noFill/>
        </a:ln>
      </dgm:spPr>
      <dgm:t>
        <a:bodyPr/>
        <a:lstStyle/>
        <a:p>
          <a:endParaRPr lang="pl-PL"/>
        </a:p>
      </dgm:t>
    </dgm:pt>
    <dgm:pt modelId="{3242B938-E730-4B6F-8DEE-694DF25A8D9D}" type="parTrans" cxnId="{70EDB104-B896-4DFC-8D05-6A0D5D1A20C7}">
      <dgm:prSet/>
      <dgm:spPr/>
      <dgm:t>
        <a:bodyPr/>
        <a:lstStyle/>
        <a:p>
          <a:endParaRPr lang="pl-PL"/>
        </a:p>
      </dgm:t>
    </dgm:pt>
    <dgm:pt modelId="{6F612A81-BFEF-42CC-956B-D02E42CB541E}" type="sibTrans" cxnId="{70EDB104-B896-4DFC-8D05-6A0D5D1A20C7}">
      <dgm:prSet/>
      <dgm:spPr/>
      <dgm:t>
        <a:bodyPr/>
        <a:lstStyle/>
        <a:p>
          <a:endParaRPr lang="pl-PL"/>
        </a:p>
      </dgm:t>
    </dgm:pt>
    <dgm:pt modelId="{8DACFF62-07E9-48D6-8572-8916F17AAEF1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pl-PL" sz="1600" b="1" dirty="0">
              <a:solidFill>
                <a:schemeClr val="tx1"/>
              </a:solidFill>
            </a:rPr>
            <a:t>17% Sąsiedzi </a:t>
          </a:r>
        </a:p>
      </dgm:t>
    </dgm:pt>
    <dgm:pt modelId="{015DBD07-DB6C-4895-AD7E-38D8D6E4BAA9}" type="parTrans" cxnId="{9746F64A-AD2D-4D97-BA05-287F4CD51714}">
      <dgm:prSet/>
      <dgm:spPr/>
      <dgm:t>
        <a:bodyPr/>
        <a:lstStyle/>
        <a:p>
          <a:endParaRPr lang="pl-PL"/>
        </a:p>
      </dgm:t>
    </dgm:pt>
    <dgm:pt modelId="{B7F43555-67E2-4FA7-815C-3CE64FDD98CF}" type="sibTrans" cxnId="{9746F64A-AD2D-4D97-BA05-287F4CD51714}">
      <dgm:prSet/>
      <dgm:spPr/>
      <dgm:t>
        <a:bodyPr/>
        <a:lstStyle/>
        <a:p>
          <a:endParaRPr lang="pl-PL"/>
        </a:p>
      </dgm:t>
    </dgm:pt>
    <dgm:pt modelId="{968BE182-2F64-4965-AEB6-A4617D3EED3F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1600" b="1" i="1" dirty="0">
              <a:solidFill>
                <a:schemeClr val="tx1"/>
              </a:solidFill>
            </a:rPr>
            <a:t>15%</a:t>
          </a:r>
        </a:p>
        <a:p>
          <a:r>
            <a:rPr lang="pl-PL" sz="1600" b="1" i="1" dirty="0">
              <a:solidFill>
                <a:schemeClr val="tx1"/>
              </a:solidFill>
            </a:rPr>
            <a:t>Znajomi/przyjaciele</a:t>
          </a:r>
        </a:p>
      </dgm:t>
    </dgm:pt>
    <dgm:pt modelId="{9C2C4B1D-F9B9-4A36-95AC-7503E4C43CD3}" type="parTrans" cxnId="{3C9CE21B-C702-4269-A56F-1D7406A7FC47}">
      <dgm:prSet/>
      <dgm:spPr/>
      <dgm:t>
        <a:bodyPr/>
        <a:lstStyle/>
        <a:p>
          <a:endParaRPr lang="pl-PL"/>
        </a:p>
      </dgm:t>
    </dgm:pt>
    <dgm:pt modelId="{B2EE76DF-ABF9-45C2-906B-9C00A075B04B}" type="sibTrans" cxnId="{3C9CE21B-C702-4269-A56F-1D7406A7FC47}">
      <dgm:prSet/>
      <dgm:spPr/>
      <dgm:t>
        <a:bodyPr/>
        <a:lstStyle/>
        <a:p>
          <a:endParaRPr lang="pl-PL"/>
        </a:p>
      </dgm:t>
    </dgm:pt>
    <dgm:pt modelId="{92C748B4-5C8C-41CA-BEDA-2BA7B38F5379}">
      <dgm:prSet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pl-PL" b="1" i="1" dirty="0">
              <a:solidFill>
                <a:schemeClr val="tx1"/>
              </a:solidFill>
            </a:rPr>
            <a:t>2%</a:t>
          </a:r>
        </a:p>
        <a:p>
          <a:r>
            <a:rPr lang="pl-PL" b="1" i="1" dirty="0">
              <a:solidFill>
                <a:schemeClr val="tx1"/>
              </a:solidFill>
            </a:rPr>
            <a:t>Pracownicy instytucji</a:t>
          </a:r>
        </a:p>
      </dgm:t>
    </dgm:pt>
    <dgm:pt modelId="{60D62B3E-5FCD-481A-9CFE-0152BBD92878}" type="parTrans" cxnId="{C3551E96-AA23-40FF-8412-5734EE0478E5}">
      <dgm:prSet/>
      <dgm:spPr/>
      <dgm:t>
        <a:bodyPr/>
        <a:lstStyle/>
        <a:p>
          <a:endParaRPr lang="pl-PL"/>
        </a:p>
      </dgm:t>
    </dgm:pt>
    <dgm:pt modelId="{6B8D28CF-0AC8-4FEC-BEB1-404AAA963793}" type="sibTrans" cxnId="{C3551E96-AA23-40FF-8412-5734EE0478E5}">
      <dgm:prSet/>
      <dgm:spPr/>
      <dgm:t>
        <a:bodyPr/>
        <a:lstStyle/>
        <a:p>
          <a:endParaRPr lang="pl-PL"/>
        </a:p>
      </dgm:t>
    </dgm:pt>
    <dgm:pt modelId="{35AF4ACE-908B-4275-BC35-94F683B0F563}" type="pres">
      <dgm:prSet presAssocID="{6BEDD6C2-C1F4-495C-8338-07E29A898041}" presName="Name0" presStyleCnt="0">
        <dgm:presLayoutVars>
          <dgm:dir/>
          <dgm:animLvl val="lvl"/>
          <dgm:resizeHandles val="exact"/>
        </dgm:presLayoutVars>
      </dgm:prSet>
      <dgm:spPr/>
    </dgm:pt>
    <dgm:pt modelId="{3667AAC4-DD98-4A0A-B968-7F767AEE90DE}" type="pres">
      <dgm:prSet presAssocID="{55C6E307-193E-4CA1-A136-1FA6AA8ED1F5}" presName="Name8" presStyleCnt="0"/>
      <dgm:spPr/>
    </dgm:pt>
    <dgm:pt modelId="{93791B8C-6E12-4127-B3CC-30084199BD84}" type="pres">
      <dgm:prSet presAssocID="{55C6E307-193E-4CA1-A136-1FA6AA8ED1F5}" presName="acctBkgd" presStyleLbl="alignAcc1" presStyleIdx="0" presStyleCnt="2"/>
      <dgm:spPr/>
      <dgm:t>
        <a:bodyPr/>
        <a:lstStyle/>
        <a:p>
          <a:endParaRPr lang="pl-PL"/>
        </a:p>
      </dgm:t>
    </dgm:pt>
    <dgm:pt modelId="{89F21C0F-9E44-41EF-A0C2-A1979689E38A}" type="pres">
      <dgm:prSet presAssocID="{55C6E307-193E-4CA1-A136-1FA6AA8ED1F5}" presName="acctTx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00676EB-C327-44C8-9C75-2C63A80E65EE}" type="pres">
      <dgm:prSet presAssocID="{55C6E307-193E-4CA1-A136-1FA6AA8ED1F5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2C9EBF6-C7F1-4A0C-B079-74E7500F5AF9}" type="pres">
      <dgm:prSet presAssocID="{55C6E307-193E-4CA1-A136-1FA6AA8ED1F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0379585-93EA-4160-83EB-347CB3C02E57}" type="pres">
      <dgm:prSet presAssocID="{8DACFF62-07E9-48D6-8572-8916F17AAEF1}" presName="Name8" presStyleCnt="0"/>
      <dgm:spPr/>
    </dgm:pt>
    <dgm:pt modelId="{637C7992-4084-463E-A185-1BDCC5BE2125}" type="pres">
      <dgm:prSet presAssocID="{8DACFF62-07E9-48D6-8572-8916F17AAEF1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A15DA74-7D59-4B58-B0EE-89D2E587F8B7}" type="pres">
      <dgm:prSet presAssocID="{8DACFF62-07E9-48D6-8572-8916F17AAEF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3886E28-5096-4147-ABD8-B7A726F4BBA3}" type="pres">
      <dgm:prSet presAssocID="{968BE182-2F64-4965-AEB6-A4617D3EED3F}" presName="Name8" presStyleCnt="0"/>
      <dgm:spPr/>
    </dgm:pt>
    <dgm:pt modelId="{4C029688-4AFC-4D9E-B46A-2F24DF96D8FF}" type="pres">
      <dgm:prSet presAssocID="{968BE182-2F64-4965-AEB6-A4617D3EED3F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7B146D3-CE1C-49A7-A0C9-8CBB6FFCD6FE}" type="pres">
      <dgm:prSet presAssocID="{968BE182-2F64-4965-AEB6-A4617D3EED3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22E61E3-3D56-49B0-A4AA-8754A709E031}" type="pres">
      <dgm:prSet presAssocID="{92C748B4-5C8C-41CA-BEDA-2BA7B38F5379}" presName="Name8" presStyleCnt="0"/>
      <dgm:spPr/>
    </dgm:pt>
    <dgm:pt modelId="{4FE3485E-EE28-4FC5-BCE0-6ED29EDBA657}" type="pres">
      <dgm:prSet presAssocID="{92C748B4-5C8C-41CA-BEDA-2BA7B38F5379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C538A26-EC9B-4A4E-AC26-72F9E6ACA77B}" type="pres">
      <dgm:prSet presAssocID="{92C748B4-5C8C-41CA-BEDA-2BA7B38F537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9705A6F-3E4A-4D5E-9F98-40D7792FF4E1}" type="pres">
      <dgm:prSet presAssocID="{BA7ACD51-2697-40B2-95CD-1C4E0EADD95C}" presName="Name8" presStyleCnt="0"/>
      <dgm:spPr/>
    </dgm:pt>
    <dgm:pt modelId="{B332BB24-90E3-41A1-B6EE-97F87272126A}" type="pres">
      <dgm:prSet presAssocID="{BA7ACD51-2697-40B2-95CD-1C4E0EADD95C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D7A26C2-7CDA-4B2C-A812-7E2FEF0A193C}" type="pres">
      <dgm:prSet presAssocID="{BA7ACD51-2697-40B2-95CD-1C4E0EADD95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7BEFC4F-600A-494F-8E96-3DE6FA97A5F5}" type="pres">
      <dgm:prSet presAssocID="{CB2E6B6A-7122-4988-91BD-D1AEF94EED01}" presName="Name8" presStyleCnt="0"/>
      <dgm:spPr/>
    </dgm:pt>
    <dgm:pt modelId="{50307C5D-BE6B-4FBC-904B-43A182ADF15F}" type="pres">
      <dgm:prSet presAssocID="{CB2E6B6A-7122-4988-91BD-D1AEF94EED01}" presName="acctBkgd" presStyleLbl="alignAcc1" presStyleIdx="1" presStyleCnt="2"/>
      <dgm:spPr/>
      <dgm:t>
        <a:bodyPr/>
        <a:lstStyle/>
        <a:p>
          <a:endParaRPr lang="pl-PL"/>
        </a:p>
      </dgm:t>
    </dgm:pt>
    <dgm:pt modelId="{E9E4EE7E-8939-49E9-B639-8AC7BE5E4E60}" type="pres">
      <dgm:prSet presAssocID="{CB2E6B6A-7122-4988-91BD-D1AEF94EED01}" presName="acctTx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04876E1-FE91-4A34-97FE-8E8DABF4F7C8}" type="pres">
      <dgm:prSet presAssocID="{CB2E6B6A-7122-4988-91BD-D1AEF94EED01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721DF1-843E-4B4D-8DFA-DBD628F87399}" type="pres">
      <dgm:prSet presAssocID="{CB2E6B6A-7122-4988-91BD-D1AEF94EED0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C882EE4-738E-483E-B3C2-212032ED0186}" type="presOf" srcId="{BA7ACD51-2697-40B2-95CD-1C4E0EADD95C}" destId="{B332BB24-90E3-41A1-B6EE-97F87272126A}" srcOrd="0" destOrd="0" presId="urn:microsoft.com/office/officeart/2005/8/layout/pyramid3"/>
    <dgm:cxn modelId="{962C7771-59F0-4A22-91A3-C77660846B17}" type="presOf" srcId="{8DACFF62-07E9-48D6-8572-8916F17AAEF1}" destId="{BA15DA74-7D59-4B58-B0EE-89D2E587F8B7}" srcOrd="1" destOrd="0" presId="urn:microsoft.com/office/officeart/2005/8/layout/pyramid3"/>
    <dgm:cxn modelId="{6C9CE4E6-CBD1-4CF2-BEB1-FBFEBF6501C3}" srcId="{6BEDD6C2-C1F4-495C-8338-07E29A898041}" destId="{55C6E307-193E-4CA1-A136-1FA6AA8ED1F5}" srcOrd="0" destOrd="0" parTransId="{5AE18B76-FCD3-47D5-9CE8-0B913250110C}" sibTransId="{498CF3FA-F5E4-4519-A2A7-039B6F922B6B}"/>
    <dgm:cxn modelId="{C3551E96-AA23-40FF-8412-5734EE0478E5}" srcId="{6BEDD6C2-C1F4-495C-8338-07E29A898041}" destId="{92C748B4-5C8C-41CA-BEDA-2BA7B38F5379}" srcOrd="3" destOrd="0" parTransId="{60D62B3E-5FCD-481A-9CFE-0152BBD92878}" sibTransId="{6B8D28CF-0AC8-4FEC-BEB1-404AAA963793}"/>
    <dgm:cxn modelId="{52174375-4AD6-4530-8364-2143502463C6}" type="presOf" srcId="{39887EB5-BEEB-40C2-924C-5D5F3A7DC7FD}" destId="{93791B8C-6E12-4127-B3CC-30084199BD84}" srcOrd="0" destOrd="0" presId="urn:microsoft.com/office/officeart/2005/8/layout/pyramid3"/>
    <dgm:cxn modelId="{FFD73C72-EFD2-44BE-9CF1-A6125E2065E7}" srcId="{6BEDD6C2-C1F4-495C-8338-07E29A898041}" destId="{BA7ACD51-2697-40B2-95CD-1C4E0EADD95C}" srcOrd="4" destOrd="0" parTransId="{DE78D429-319B-4E8E-8943-6A057C58F1CF}" sibTransId="{C2703B3F-203C-42BF-A19A-6F21FC6D0D4A}"/>
    <dgm:cxn modelId="{9746F64A-AD2D-4D97-BA05-287F4CD51714}" srcId="{6BEDD6C2-C1F4-495C-8338-07E29A898041}" destId="{8DACFF62-07E9-48D6-8572-8916F17AAEF1}" srcOrd="1" destOrd="0" parTransId="{015DBD07-DB6C-4895-AD7E-38D8D6E4BAA9}" sibTransId="{B7F43555-67E2-4FA7-815C-3CE64FDD98CF}"/>
    <dgm:cxn modelId="{F1012284-94A3-43B3-A680-6F027B89A39C}" type="presOf" srcId="{55C6E307-193E-4CA1-A136-1FA6AA8ED1F5}" destId="{52C9EBF6-C7F1-4A0C-B079-74E7500F5AF9}" srcOrd="1" destOrd="0" presId="urn:microsoft.com/office/officeart/2005/8/layout/pyramid3"/>
    <dgm:cxn modelId="{3D97E75A-1363-448A-AF47-0B7AE5563FB0}" type="presOf" srcId="{55C6E307-193E-4CA1-A136-1FA6AA8ED1F5}" destId="{E00676EB-C327-44C8-9C75-2C63A80E65EE}" srcOrd="0" destOrd="0" presId="urn:microsoft.com/office/officeart/2005/8/layout/pyramid3"/>
    <dgm:cxn modelId="{F6987BF9-AC42-4115-9290-12DC355B50DE}" type="presOf" srcId="{968BE182-2F64-4965-AEB6-A4617D3EED3F}" destId="{37B146D3-CE1C-49A7-A0C9-8CBB6FFCD6FE}" srcOrd="1" destOrd="0" presId="urn:microsoft.com/office/officeart/2005/8/layout/pyramid3"/>
    <dgm:cxn modelId="{135ABAB3-118F-4AF8-9F34-19A9BCBEE8B1}" type="presOf" srcId="{6BEDD6C2-C1F4-495C-8338-07E29A898041}" destId="{35AF4ACE-908B-4275-BC35-94F683B0F563}" srcOrd="0" destOrd="0" presId="urn:microsoft.com/office/officeart/2005/8/layout/pyramid3"/>
    <dgm:cxn modelId="{8611D8F9-9596-46AE-BC41-04FFEA897A51}" type="presOf" srcId="{BA7ACD51-2697-40B2-95CD-1C4E0EADD95C}" destId="{5D7A26C2-7CDA-4B2C-A812-7E2FEF0A193C}" srcOrd="1" destOrd="0" presId="urn:microsoft.com/office/officeart/2005/8/layout/pyramid3"/>
    <dgm:cxn modelId="{476DE202-23F9-4BE7-AF3C-6CCDA3251529}" srcId="{CB2E6B6A-7122-4988-91BD-D1AEF94EED01}" destId="{6C232164-BDB3-47D5-84DE-5B19723E155D}" srcOrd="0" destOrd="0" parTransId="{A1C825D3-E5C5-4A64-8E0E-A28D73B3D107}" sibTransId="{6F019235-7A3E-4AE8-8E6D-32A90298CB24}"/>
    <dgm:cxn modelId="{D71D5209-B635-48AE-B8A5-F416D8E82146}" type="presOf" srcId="{39887EB5-BEEB-40C2-924C-5D5F3A7DC7FD}" destId="{89F21C0F-9E44-41EF-A0C2-A1979689E38A}" srcOrd="1" destOrd="0" presId="urn:microsoft.com/office/officeart/2005/8/layout/pyramid3"/>
    <dgm:cxn modelId="{FE68B0E4-F0B9-4C35-92D5-62816E3C6C31}" type="presOf" srcId="{CB2E6B6A-7122-4988-91BD-D1AEF94EED01}" destId="{8B721DF1-843E-4B4D-8DFA-DBD628F87399}" srcOrd="1" destOrd="0" presId="urn:microsoft.com/office/officeart/2005/8/layout/pyramid3"/>
    <dgm:cxn modelId="{215E95B3-FB1B-4944-94EC-33D01DF74C3B}" type="presOf" srcId="{968BE182-2F64-4965-AEB6-A4617D3EED3F}" destId="{4C029688-4AFC-4D9E-B46A-2F24DF96D8FF}" srcOrd="0" destOrd="0" presId="urn:microsoft.com/office/officeart/2005/8/layout/pyramid3"/>
    <dgm:cxn modelId="{9CA4EC66-7D72-4EFE-827B-A83C2C8C1445}" srcId="{6BEDD6C2-C1F4-495C-8338-07E29A898041}" destId="{CB2E6B6A-7122-4988-91BD-D1AEF94EED01}" srcOrd="5" destOrd="0" parTransId="{0CB9D917-79AB-4486-9794-EAC86F105F23}" sibTransId="{9349EEAB-B48C-40F9-A60B-6A5CA6AAAA6F}"/>
    <dgm:cxn modelId="{70EDB104-B896-4DFC-8D05-6A0D5D1A20C7}" srcId="{55C6E307-193E-4CA1-A136-1FA6AA8ED1F5}" destId="{39887EB5-BEEB-40C2-924C-5D5F3A7DC7FD}" srcOrd="0" destOrd="0" parTransId="{3242B938-E730-4B6F-8DEE-694DF25A8D9D}" sibTransId="{6F612A81-BFEF-42CC-956B-D02E42CB541E}"/>
    <dgm:cxn modelId="{A35ED411-4F1D-4B28-A1FE-E094A92C7778}" type="presOf" srcId="{CB2E6B6A-7122-4988-91BD-D1AEF94EED01}" destId="{404876E1-FE91-4A34-97FE-8E8DABF4F7C8}" srcOrd="0" destOrd="0" presId="urn:microsoft.com/office/officeart/2005/8/layout/pyramid3"/>
    <dgm:cxn modelId="{00A89520-6ED2-418B-8173-BCF9A8FBD486}" type="presOf" srcId="{6C232164-BDB3-47D5-84DE-5B19723E155D}" destId="{50307C5D-BE6B-4FBC-904B-43A182ADF15F}" srcOrd="0" destOrd="0" presId="urn:microsoft.com/office/officeart/2005/8/layout/pyramid3"/>
    <dgm:cxn modelId="{3C9CE21B-C702-4269-A56F-1D7406A7FC47}" srcId="{6BEDD6C2-C1F4-495C-8338-07E29A898041}" destId="{968BE182-2F64-4965-AEB6-A4617D3EED3F}" srcOrd="2" destOrd="0" parTransId="{9C2C4B1D-F9B9-4A36-95AC-7503E4C43CD3}" sibTransId="{B2EE76DF-ABF9-45C2-906B-9C00A075B04B}"/>
    <dgm:cxn modelId="{9313C108-9874-4B49-BE2B-2A6A6028DA6B}" type="presOf" srcId="{8DACFF62-07E9-48D6-8572-8916F17AAEF1}" destId="{637C7992-4084-463E-A185-1BDCC5BE2125}" srcOrd="0" destOrd="0" presId="urn:microsoft.com/office/officeart/2005/8/layout/pyramid3"/>
    <dgm:cxn modelId="{88EE427D-16DA-48D7-BBA3-39A9FD9249BE}" type="presOf" srcId="{6C232164-BDB3-47D5-84DE-5B19723E155D}" destId="{E9E4EE7E-8939-49E9-B639-8AC7BE5E4E60}" srcOrd="1" destOrd="0" presId="urn:microsoft.com/office/officeart/2005/8/layout/pyramid3"/>
    <dgm:cxn modelId="{18939CB9-131D-4EEC-80D5-8D862F07B2F7}" type="presOf" srcId="{92C748B4-5C8C-41CA-BEDA-2BA7B38F5379}" destId="{BC538A26-EC9B-4A4E-AC26-72F9E6ACA77B}" srcOrd="1" destOrd="0" presId="urn:microsoft.com/office/officeart/2005/8/layout/pyramid3"/>
    <dgm:cxn modelId="{B75E048F-B2C4-473F-BA39-AEB878B0623B}" type="presOf" srcId="{92C748B4-5C8C-41CA-BEDA-2BA7B38F5379}" destId="{4FE3485E-EE28-4FC5-BCE0-6ED29EDBA657}" srcOrd="0" destOrd="0" presId="urn:microsoft.com/office/officeart/2005/8/layout/pyramid3"/>
    <dgm:cxn modelId="{B4DA4FB6-7F6B-492A-BD3C-763B2A7B6010}" type="presParOf" srcId="{35AF4ACE-908B-4275-BC35-94F683B0F563}" destId="{3667AAC4-DD98-4A0A-B968-7F767AEE90DE}" srcOrd="0" destOrd="0" presId="urn:microsoft.com/office/officeart/2005/8/layout/pyramid3"/>
    <dgm:cxn modelId="{2833A34B-CDDC-453A-A83A-646B4EDD66E5}" type="presParOf" srcId="{3667AAC4-DD98-4A0A-B968-7F767AEE90DE}" destId="{93791B8C-6E12-4127-B3CC-30084199BD84}" srcOrd="0" destOrd="0" presId="urn:microsoft.com/office/officeart/2005/8/layout/pyramid3"/>
    <dgm:cxn modelId="{8B4B86D0-B794-4794-B286-FEB22BEE88E4}" type="presParOf" srcId="{3667AAC4-DD98-4A0A-B968-7F767AEE90DE}" destId="{89F21C0F-9E44-41EF-A0C2-A1979689E38A}" srcOrd="1" destOrd="0" presId="urn:microsoft.com/office/officeart/2005/8/layout/pyramid3"/>
    <dgm:cxn modelId="{9C216536-A298-4566-A2B2-E19B5D433FDD}" type="presParOf" srcId="{3667AAC4-DD98-4A0A-B968-7F767AEE90DE}" destId="{E00676EB-C327-44C8-9C75-2C63A80E65EE}" srcOrd="2" destOrd="0" presId="urn:microsoft.com/office/officeart/2005/8/layout/pyramid3"/>
    <dgm:cxn modelId="{3015A408-CD1D-43DD-8D89-D2E32323B307}" type="presParOf" srcId="{3667AAC4-DD98-4A0A-B968-7F767AEE90DE}" destId="{52C9EBF6-C7F1-4A0C-B079-74E7500F5AF9}" srcOrd="3" destOrd="0" presId="urn:microsoft.com/office/officeart/2005/8/layout/pyramid3"/>
    <dgm:cxn modelId="{1F769C04-31F4-4DC7-8819-521162474D0F}" type="presParOf" srcId="{35AF4ACE-908B-4275-BC35-94F683B0F563}" destId="{90379585-93EA-4160-83EB-347CB3C02E57}" srcOrd="1" destOrd="0" presId="urn:microsoft.com/office/officeart/2005/8/layout/pyramid3"/>
    <dgm:cxn modelId="{537591DA-63B9-402B-80A8-60E650C4BAA3}" type="presParOf" srcId="{90379585-93EA-4160-83EB-347CB3C02E57}" destId="{637C7992-4084-463E-A185-1BDCC5BE2125}" srcOrd="0" destOrd="0" presId="urn:microsoft.com/office/officeart/2005/8/layout/pyramid3"/>
    <dgm:cxn modelId="{F4EE3DEA-F050-4829-898C-DE36AE7ED2F3}" type="presParOf" srcId="{90379585-93EA-4160-83EB-347CB3C02E57}" destId="{BA15DA74-7D59-4B58-B0EE-89D2E587F8B7}" srcOrd="1" destOrd="0" presId="urn:microsoft.com/office/officeart/2005/8/layout/pyramid3"/>
    <dgm:cxn modelId="{F3ACD70B-ADA9-4C92-A784-4FE67DC105E1}" type="presParOf" srcId="{35AF4ACE-908B-4275-BC35-94F683B0F563}" destId="{D3886E28-5096-4147-ABD8-B7A726F4BBA3}" srcOrd="2" destOrd="0" presId="urn:microsoft.com/office/officeart/2005/8/layout/pyramid3"/>
    <dgm:cxn modelId="{3EFBF7F9-E52E-401C-8ED1-74FA30030025}" type="presParOf" srcId="{D3886E28-5096-4147-ABD8-B7A726F4BBA3}" destId="{4C029688-4AFC-4D9E-B46A-2F24DF96D8FF}" srcOrd="0" destOrd="0" presId="urn:microsoft.com/office/officeart/2005/8/layout/pyramid3"/>
    <dgm:cxn modelId="{1084A42F-AA5C-4C6C-B0A1-618D4008983F}" type="presParOf" srcId="{D3886E28-5096-4147-ABD8-B7A726F4BBA3}" destId="{37B146D3-CE1C-49A7-A0C9-8CBB6FFCD6FE}" srcOrd="1" destOrd="0" presId="urn:microsoft.com/office/officeart/2005/8/layout/pyramid3"/>
    <dgm:cxn modelId="{B4670BE0-AA11-48E8-B145-5A250815BF17}" type="presParOf" srcId="{35AF4ACE-908B-4275-BC35-94F683B0F563}" destId="{E22E61E3-3D56-49B0-A4AA-8754A709E031}" srcOrd="3" destOrd="0" presId="urn:microsoft.com/office/officeart/2005/8/layout/pyramid3"/>
    <dgm:cxn modelId="{D4C0ED21-8E8D-4303-9989-82E4A4BEA50D}" type="presParOf" srcId="{E22E61E3-3D56-49B0-A4AA-8754A709E031}" destId="{4FE3485E-EE28-4FC5-BCE0-6ED29EDBA657}" srcOrd="0" destOrd="0" presId="urn:microsoft.com/office/officeart/2005/8/layout/pyramid3"/>
    <dgm:cxn modelId="{8F169A20-A445-4750-B981-5F5D009F3F7C}" type="presParOf" srcId="{E22E61E3-3D56-49B0-A4AA-8754A709E031}" destId="{BC538A26-EC9B-4A4E-AC26-72F9E6ACA77B}" srcOrd="1" destOrd="0" presId="urn:microsoft.com/office/officeart/2005/8/layout/pyramid3"/>
    <dgm:cxn modelId="{3C7F9B8E-3220-434B-8041-37AB61C71817}" type="presParOf" srcId="{35AF4ACE-908B-4275-BC35-94F683B0F563}" destId="{19705A6F-3E4A-4D5E-9F98-40D7792FF4E1}" srcOrd="4" destOrd="0" presId="urn:microsoft.com/office/officeart/2005/8/layout/pyramid3"/>
    <dgm:cxn modelId="{278A3E73-8D0E-459B-BC3E-84F773413584}" type="presParOf" srcId="{19705A6F-3E4A-4D5E-9F98-40D7792FF4E1}" destId="{B332BB24-90E3-41A1-B6EE-97F87272126A}" srcOrd="0" destOrd="0" presId="urn:microsoft.com/office/officeart/2005/8/layout/pyramid3"/>
    <dgm:cxn modelId="{37C349A5-E510-4E1B-8B34-528A8B64E545}" type="presParOf" srcId="{19705A6F-3E4A-4D5E-9F98-40D7792FF4E1}" destId="{5D7A26C2-7CDA-4B2C-A812-7E2FEF0A193C}" srcOrd="1" destOrd="0" presId="urn:microsoft.com/office/officeart/2005/8/layout/pyramid3"/>
    <dgm:cxn modelId="{DB8773E5-837E-4770-AAE0-887CFDF15429}" type="presParOf" srcId="{35AF4ACE-908B-4275-BC35-94F683B0F563}" destId="{07BEFC4F-600A-494F-8E96-3DE6FA97A5F5}" srcOrd="5" destOrd="0" presId="urn:microsoft.com/office/officeart/2005/8/layout/pyramid3"/>
    <dgm:cxn modelId="{70E129D7-4CA3-42F3-A908-EA8D3EFF10B3}" type="presParOf" srcId="{07BEFC4F-600A-494F-8E96-3DE6FA97A5F5}" destId="{50307C5D-BE6B-4FBC-904B-43A182ADF15F}" srcOrd="0" destOrd="0" presId="urn:microsoft.com/office/officeart/2005/8/layout/pyramid3"/>
    <dgm:cxn modelId="{52942CEB-066E-4C7E-9B28-F79F00C1B0A3}" type="presParOf" srcId="{07BEFC4F-600A-494F-8E96-3DE6FA97A5F5}" destId="{E9E4EE7E-8939-49E9-B639-8AC7BE5E4E60}" srcOrd="1" destOrd="0" presId="urn:microsoft.com/office/officeart/2005/8/layout/pyramid3"/>
    <dgm:cxn modelId="{AED6FE41-119B-4F96-9852-68FB48E1D9CB}" type="presParOf" srcId="{07BEFC4F-600A-494F-8E96-3DE6FA97A5F5}" destId="{404876E1-FE91-4A34-97FE-8E8DABF4F7C8}" srcOrd="2" destOrd="0" presId="urn:microsoft.com/office/officeart/2005/8/layout/pyramid3"/>
    <dgm:cxn modelId="{7F856783-2689-466B-B7C4-B03AF554DD4E}" type="presParOf" srcId="{07BEFC4F-600A-494F-8E96-3DE6FA97A5F5}" destId="{8B721DF1-843E-4B4D-8DFA-DBD628F87399}" srcOrd="3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accent5">
            <a:lumMod val="50000"/>
          </a:schemeClr>
        </a:solidFill>
      </dgm:spPr>
      <dgm:t>
        <a:bodyPr lIns="36000" tIns="0" rIns="0" bIns="0"/>
        <a:lstStyle/>
        <a:p>
          <a:r>
            <a:rPr lang="pl-PL" sz="10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accent5">
            <a:lumMod val="50000"/>
          </a:schemeClr>
        </a:solidFill>
      </dgm:spPr>
      <dgm:t>
        <a:bodyPr lIns="36000" tIns="0" rIns="0" bIns="0"/>
        <a:lstStyle/>
        <a:p>
          <a:r>
            <a:rPr lang="pl-PL" sz="10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accent5">
            <a:lumMod val="50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802E25E-3AEE-42DE-B52A-D827B2DBD633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03C7318-DC7C-4DD2-892A-28CDB92AC874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RELACJE MIĘDZYLUDZKIE</a:t>
          </a:r>
        </a:p>
      </dgm:t>
    </dgm:pt>
    <dgm:pt modelId="{7EB36014-8BBF-4BE3-A65F-85CBB746B9EE}" type="par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CCE0E1-E0A8-48DB-8D49-7EE622ADD6BE}" type="sibTrans" cxnId="{D3FD15E1-80DF-4CA1-AB1E-C1BD3EA2B0AC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27EB8C-E281-4F8B-BD4A-FC74ABE5C5A6}">
      <dgm:prSet phldrT="[Tekst]" custT="1"/>
      <dgm:spPr>
        <a:solidFill>
          <a:schemeClr val="bg1">
            <a:lumMod val="85000"/>
          </a:schemeClr>
        </a:solidFill>
      </dgm:spPr>
      <dgm:t>
        <a:bodyPr lIns="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BEZPIECZEŃSTWO</a:t>
          </a:r>
        </a:p>
      </dgm:t>
    </dgm:pt>
    <dgm:pt modelId="{F7952BFD-194B-4779-9E4D-A7C5A6AC0E11}" type="par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DF54A-4DE7-4D50-9395-F9C820877252}" type="sibTrans" cxnId="{E200745B-3E9A-4B76-A50B-C2C581029891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AE7851-F5E4-4845-A126-67878705F442}">
      <dgm:prSet custT="1"/>
      <dgm:spPr>
        <a:solidFill>
          <a:schemeClr val="bg1">
            <a:lumMod val="85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POMOC W ŻYCIU CODZIENNYM</a:t>
          </a:r>
        </a:p>
      </dgm:t>
    </dgm:pt>
    <dgm:pt modelId="{A1C9D7C6-905C-4FCA-924F-26D1074224E4}" type="par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0F7EB-8FCF-4EFA-8683-45B58B05EC1F}" type="sibTrans" cxnId="{A39854FB-2D35-4AF1-80A5-84328B6534BD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BA8E0E-E6DC-42E9-88EE-6B72346A3061}">
      <dgm:prSet custT="1"/>
      <dgm:spPr>
        <a:solidFill>
          <a:schemeClr val="accent5">
            <a:lumMod val="50000"/>
          </a:schemeClr>
        </a:solidFill>
      </dgm:spPr>
      <dgm:t>
        <a:bodyPr lIns="36000" tIns="0" rIns="0" bIns="0"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gm:t>
    </dgm:pt>
    <dgm:pt modelId="{E3E5B784-AE82-4BE1-AB7F-EEAF636649AE}" type="par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15E2D-8021-4103-B021-B39EAE8D7EA3}" type="sibTrans" cxnId="{42F384F3-E7C3-4A24-921A-4F98AD23D0AF}">
      <dgm:prSet/>
      <dgm:spPr/>
      <dgm:t>
        <a:bodyPr/>
        <a:lstStyle/>
        <a:p>
          <a:endParaRPr lang="pl-PL" sz="11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F01A07-06BA-4F45-963B-88D0A829B83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  <a:cs typeface="Times New Roman" panose="02020603050405020304" pitchFamily="18" charset="0"/>
            </a:rPr>
            <a:t>O BADANIU</a:t>
          </a:r>
        </a:p>
      </dgm:t>
    </dgm:pt>
    <dgm:pt modelId="{303105D8-0165-4FDB-A888-D77820A19536}" type="parTrans" cxnId="{07340CF2-ADE0-4BA9-9C7D-DA4354EFCDE2}">
      <dgm:prSet/>
      <dgm:spPr/>
      <dgm:t>
        <a:bodyPr/>
        <a:lstStyle/>
        <a:p>
          <a:endParaRPr lang="pl-PL"/>
        </a:p>
      </dgm:t>
    </dgm:pt>
    <dgm:pt modelId="{8E6A23D9-3C96-43EC-9CF0-107D52550742}" type="sibTrans" cxnId="{07340CF2-ADE0-4BA9-9C7D-DA4354EFCDE2}">
      <dgm:prSet/>
      <dgm:spPr/>
      <dgm:t>
        <a:bodyPr/>
        <a:lstStyle/>
        <a:p>
          <a:endParaRPr lang="pl-PL"/>
        </a:p>
      </dgm:t>
    </dgm:pt>
    <dgm:pt modelId="{840A251A-67B9-420B-927C-04075070F58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>
            <a:lnSpc>
              <a:spcPts val="1000"/>
            </a:lnSpc>
          </a:pPr>
          <a:r>
            <a:rPr lang="pl-PL" sz="900" b="1" i="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gm:t>
    </dgm:pt>
    <dgm:pt modelId="{E64EA335-BA7E-4ABE-85F2-EB13075012E4}" type="parTrans" cxnId="{D629BA03-E340-4268-B968-D0F0F8DB4605}">
      <dgm:prSet/>
      <dgm:spPr/>
      <dgm:t>
        <a:bodyPr/>
        <a:lstStyle/>
        <a:p>
          <a:endParaRPr lang="pl-PL"/>
        </a:p>
      </dgm:t>
    </dgm:pt>
    <dgm:pt modelId="{DF5F0591-D3BE-4C9A-8D43-F5702ED1244D}" type="sibTrans" cxnId="{D629BA03-E340-4268-B968-D0F0F8DB4605}">
      <dgm:prSet/>
      <dgm:spPr/>
      <dgm:t>
        <a:bodyPr/>
        <a:lstStyle/>
        <a:p>
          <a:endParaRPr lang="pl-PL"/>
        </a:p>
      </dgm:t>
    </dgm:pt>
    <dgm:pt modelId="{7E08DAA4-5A58-4625-91A2-AE1723CBD2A6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900" b="1" dirty="0">
              <a:latin typeface="+mn-lt"/>
            </a:rPr>
            <a:t>DEMOGRAFIA</a:t>
          </a:r>
        </a:p>
      </dgm:t>
    </dgm:pt>
    <dgm:pt modelId="{0A96E94D-FCFC-48C9-A58E-1742E2211454}" type="parTrans" cxnId="{3C81CF99-C3CB-4BFE-BE86-152CB6328AB4}">
      <dgm:prSet/>
      <dgm:spPr/>
      <dgm:t>
        <a:bodyPr/>
        <a:lstStyle/>
        <a:p>
          <a:endParaRPr lang="pl-PL"/>
        </a:p>
      </dgm:t>
    </dgm:pt>
    <dgm:pt modelId="{4DBB9A10-BBC7-405B-B831-EF641D645FB5}" type="sibTrans" cxnId="{3C81CF99-C3CB-4BFE-BE86-152CB6328AB4}">
      <dgm:prSet/>
      <dgm:spPr/>
      <dgm:t>
        <a:bodyPr/>
        <a:lstStyle/>
        <a:p>
          <a:endParaRPr lang="pl-PL"/>
        </a:p>
      </dgm:t>
    </dgm:pt>
    <dgm:pt modelId="{39C85EB7-32CA-4FE3-BC40-C71A666AFFD1}" type="pres">
      <dgm:prSet presAssocID="{A802E25E-3AEE-42DE-B52A-D827B2DBD633}" presName="Name0" presStyleCnt="0">
        <dgm:presLayoutVars>
          <dgm:dir/>
          <dgm:animLvl val="lvl"/>
          <dgm:resizeHandles val="exact"/>
        </dgm:presLayoutVars>
      </dgm:prSet>
      <dgm:spPr/>
    </dgm:pt>
    <dgm:pt modelId="{6D6CF92B-D09A-444C-8995-F4DA0B735E50}" type="pres">
      <dgm:prSet presAssocID="{12F01A07-06BA-4F45-963B-88D0A829B838}" presName="parTxOnly" presStyleLbl="node1" presStyleIdx="0" presStyleCnt="7" custScaleX="129026" custLinFactNeighborY="-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6EE4DF-B7C0-47CF-BB88-051A6B241661}" type="pres">
      <dgm:prSet presAssocID="{8E6A23D9-3C96-43EC-9CF0-107D52550742}" presName="parTxOnlySpace" presStyleCnt="0"/>
      <dgm:spPr/>
    </dgm:pt>
    <dgm:pt modelId="{78D8A902-EFA9-4E5D-A3FD-F5BA0D5968C1}" type="pres">
      <dgm:prSet presAssocID="{7E08DAA4-5A58-4625-91A2-AE1723CBD2A6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7C19FEB-1B77-4461-97B5-91EE144B375D}" type="pres">
      <dgm:prSet presAssocID="{4DBB9A10-BBC7-405B-B831-EF641D645FB5}" presName="parTxOnlySpace" presStyleCnt="0"/>
      <dgm:spPr/>
    </dgm:pt>
    <dgm:pt modelId="{C83EA027-9468-4507-B569-17801059FB79}" type="pres">
      <dgm:prSet presAssocID="{840A251A-67B9-420B-927C-04075070F586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09B2108-A448-4654-8442-33FF51B94D0C}" type="pres">
      <dgm:prSet presAssocID="{DF5F0591-D3BE-4C9A-8D43-F5702ED1244D}" presName="parTxOnlySpace" presStyleCnt="0"/>
      <dgm:spPr/>
    </dgm:pt>
    <dgm:pt modelId="{A2D84D73-6F6F-433F-BC27-5DF250FD05D8}" type="pres">
      <dgm:prSet presAssocID="{D03C7318-DC7C-4DD2-892A-28CDB92AC874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D21119F-AC08-4A47-B9F0-100EB8F3B618}" type="pres">
      <dgm:prSet presAssocID="{B4CCE0E1-E0A8-48DB-8D49-7EE622ADD6BE}" presName="parTxOnlySpace" presStyleCnt="0"/>
      <dgm:spPr/>
    </dgm:pt>
    <dgm:pt modelId="{19D2E313-533F-4918-B2FA-F9ED8EBA4571}" type="pres">
      <dgm:prSet presAssocID="{9C27EB8C-E281-4F8B-BD4A-FC74ABE5C5A6}" presName="parTxOnly" presStyleLbl="node1" presStyleIdx="4" presStyleCnt="7" custLinFactNeighborY="-40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2A09F-B7FE-472A-ADE1-AF6B466B96B9}" type="pres">
      <dgm:prSet presAssocID="{F31DF54A-4DE7-4D50-9395-F9C820877252}" presName="parTxOnlySpace" presStyleCnt="0"/>
      <dgm:spPr/>
    </dgm:pt>
    <dgm:pt modelId="{A5B85D5E-4CAD-439A-A9A2-D2FAD234D665}" type="pres">
      <dgm:prSet presAssocID="{2EAE7851-F5E4-4845-A126-67878705F442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FCF11E-AB6A-4640-9CE9-A9410A7F4D65}" type="pres">
      <dgm:prSet presAssocID="{3140F7EB-8FCF-4EFA-8683-45B58B05EC1F}" presName="parTxOnlySpace" presStyleCnt="0"/>
      <dgm:spPr/>
    </dgm:pt>
    <dgm:pt modelId="{64A032AE-429F-4424-AE17-99E0310F9915}" type="pres">
      <dgm:prSet presAssocID="{C7BA8E0E-E6DC-42E9-88EE-6B72346A3061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629BA03-E340-4268-B968-D0F0F8DB4605}" srcId="{A802E25E-3AEE-42DE-B52A-D827B2DBD633}" destId="{840A251A-67B9-420B-927C-04075070F586}" srcOrd="2" destOrd="0" parTransId="{E64EA335-BA7E-4ABE-85F2-EB13075012E4}" sibTransId="{DF5F0591-D3BE-4C9A-8D43-F5702ED1244D}"/>
    <dgm:cxn modelId="{858285E3-9EBC-4723-876F-8ED4CC00E84B}" type="presOf" srcId="{2EAE7851-F5E4-4845-A126-67878705F442}" destId="{A5B85D5E-4CAD-439A-A9A2-D2FAD234D665}" srcOrd="0" destOrd="0" presId="urn:microsoft.com/office/officeart/2005/8/layout/chevron1"/>
    <dgm:cxn modelId="{366F453F-ECD2-47CD-8C6D-056517F8AE25}" type="presOf" srcId="{D03C7318-DC7C-4DD2-892A-28CDB92AC874}" destId="{A2D84D73-6F6F-433F-BC27-5DF250FD05D8}" srcOrd="0" destOrd="0" presId="urn:microsoft.com/office/officeart/2005/8/layout/chevron1"/>
    <dgm:cxn modelId="{8EA07ACC-F9C6-429F-B96F-5455FCF9794E}" type="presOf" srcId="{A802E25E-3AEE-42DE-B52A-D827B2DBD633}" destId="{39C85EB7-32CA-4FE3-BC40-C71A666AFFD1}" srcOrd="0" destOrd="0" presId="urn:microsoft.com/office/officeart/2005/8/layout/chevron1"/>
    <dgm:cxn modelId="{D3FD15E1-80DF-4CA1-AB1E-C1BD3EA2B0AC}" srcId="{A802E25E-3AEE-42DE-B52A-D827B2DBD633}" destId="{D03C7318-DC7C-4DD2-892A-28CDB92AC874}" srcOrd="3" destOrd="0" parTransId="{7EB36014-8BBF-4BE3-A65F-85CBB746B9EE}" sibTransId="{B4CCE0E1-E0A8-48DB-8D49-7EE622ADD6BE}"/>
    <dgm:cxn modelId="{943139B4-6C27-48C8-90B9-C7B3E5F2E031}" type="presOf" srcId="{12F01A07-06BA-4F45-963B-88D0A829B838}" destId="{6D6CF92B-D09A-444C-8995-F4DA0B735E50}" srcOrd="0" destOrd="0" presId="urn:microsoft.com/office/officeart/2005/8/layout/chevron1"/>
    <dgm:cxn modelId="{A5C587B7-2FEB-4C20-BCD4-9D5B0D73AE8C}" type="presOf" srcId="{9C27EB8C-E281-4F8B-BD4A-FC74ABE5C5A6}" destId="{19D2E313-533F-4918-B2FA-F9ED8EBA4571}" srcOrd="0" destOrd="0" presId="urn:microsoft.com/office/officeart/2005/8/layout/chevron1"/>
    <dgm:cxn modelId="{07340CF2-ADE0-4BA9-9C7D-DA4354EFCDE2}" srcId="{A802E25E-3AEE-42DE-B52A-D827B2DBD633}" destId="{12F01A07-06BA-4F45-963B-88D0A829B838}" srcOrd="0" destOrd="0" parTransId="{303105D8-0165-4FDB-A888-D77820A19536}" sibTransId="{8E6A23D9-3C96-43EC-9CF0-107D52550742}"/>
    <dgm:cxn modelId="{E200745B-3E9A-4B76-A50B-C2C581029891}" srcId="{A802E25E-3AEE-42DE-B52A-D827B2DBD633}" destId="{9C27EB8C-E281-4F8B-BD4A-FC74ABE5C5A6}" srcOrd="4" destOrd="0" parTransId="{F7952BFD-194B-4779-9E4D-A7C5A6AC0E11}" sibTransId="{F31DF54A-4DE7-4D50-9395-F9C820877252}"/>
    <dgm:cxn modelId="{A39854FB-2D35-4AF1-80A5-84328B6534BD}" srcId="{A802E25E-3AEE-42DE-B52A-D827B2DBD633}" destId="{2EAE7851-F5E4-4845-A126-67878705F442}" srcOrd="5" destOrd="0" parTransId="{A1C9D7C6-905C-4FCA-924F-26D1074224E4}" sibTransId="{3140F7EB-8FCF-4EFA-8683-45B58B05EC1F}"/>
    <dgm:cxn modelId="{3C81CF99-C3CB-4BFE-BE86-152CB6328AB4}" srcId="{A802E25E-3AEE-42DE-B52A-D827B2DBD633}" destId="{7E08DAA4-5A58-4625-91A2-AE1723CBD2A6}" srcOrd="1" destOrd="0" parTransId="{0A96E94D-FCFC-48C9-A58E-1742E2211454}" sibTransId="{4DBB9A10-BBC7-405B-B831-EF641D645FB5}"/>
    <dgm:cxn modelId="{B550514E-39C9-4FAB-97AD-D54049DFF9D3}" type="presOf" srcId="{7E08DAA4-5A58-4625-91A2-AE1723CBD2A6}" destId="{78D8A902-EFA9-4E5D-A3FD-F5BA0D5968C1}" srcOrd="0" destOrd="0" presId="urn:microsoft.com/office/officeart/2005/8/layout/chevron1"/>
    <dgm:cxn modelId="{42F384F3-E7C3-4A24-921A-4F98AD23D0AF}" srcId="{A802E25E-3AEE-42DE-B52A-D827B2DBD633}" destId="{C7BA8E0E-E6DC-42E9-88EE-6B72346A3061}" srcOrd="6" destOrd="0" parTransId="{E3E5B784-AE82-4BE1-AB7F-EEAF636649AE}" sibTransId="{11015E2D-8021-4103-B021-B39EAE8D7EA3}"/>
    <dgm:cxn modelId="{0CDE5614-F954-4EC1-9404-2A06415F093E}" type="presOf" srcId="{840A251A-67B9-420B-927C-04075070F586}" destId="{C83EA027-9468-4507-B569-17801059FB79}" srcOrd="0" destOrd="0" presId="urn:microsoft.com/office/officeart/2005/8/layout/chevron1"/>
    <dgm:cxn modelId="{9AFDC9BE-AAEA-4255-B450-FBEB846479FB}" type="presOf" srcId="{C7BA8E0E-E6DC-42E9-88EE-6B72346A3061}" destId="{64A032AE-429F-4424-AE17-99E0310F9915}" srcOrd="0" destOrd="0" presId="urn:microsoft.com/office/officeart/2005/8/layout/chevron1"/>
    <dgm:cxn modelId="{AA5427CA-A512-4FEB-B328-0226B818EAFC}" type="presParOf" srcId="{39C85EB7-32CA-4FE3-BC40-C71A666AFFD1}" destId="{6D6CF92B-D09A-444C-8995-F4DA0B735E50}" srcOrd="0" destOrd="0" presId="urn:microsoft.com/office/officeart/2005/8/layout/chevron1"/>
    <dgm:cxn modelId="{C79084A1-1C84-4AD1-9393-23AB1797AC8F}" type="presParOf" srcId="{39C85EB7-32CA-4FE3-BC40-C71A666AFFD1}" destId="{876EE4DF-B7C0-47CF-BB88-051A6B241661}" srcOrd="1" destOrd="0" presId="urn:microsoft.com/office/officeart/2005/8/layout/chevron1"/>
    <dgm:cxn modelId="{6F75CB8F-A848-4001-A2EE-3E6475B47C38}" type="presParOf" srcId="{39C85EB7-32CA-4FE3-BC40-C71A666AFFD1}" destId="{78D8A902-EFA9-4E5D-A3FD-F5BA0D5968C1}" srcOrd="2" destOrd="0" presId="urn:microsoft.com/office/officeart/2005/8/layout/chevron1"/>
    <dgm:cxn modelId="{1916587B-356A-430C-A49D-1582CA606213}" type="presParOf" srcId="{39C85EB7-32CA-4FE3-BC40-C71A666AFFD1}" destId="{E7C19FEB-1B77-4461-97B5-91EE144B375D}" srcOrd="3" destOrd="0" presId="urn:microsoft.com/office/officeart/2005/8/layout/chevron1"/>
    <dgm:cxn modelId="{A6B6EBDF-61A6-4CA8-8DF5-A9087A4384B3}" type="presParOf" srcId="{39C85EB7-32CA-4FE3-BC40-C71A666AFFD1}" destId="{C83EA027-9468-4507-B569-17801059FB79}" srcOrd="4" destOrd="0" presId="urn:microsoft.com/office/officeart/2005/8/layout/chevron1"/>
    <dgm:cxn modelId="{21EDD3ED-71EA-4664-8F3B-3462C2F38BF9}" type="presParOf" srcId="{39C85EB7-32CA-4FE3-BC40-C71A666AFFD1}" destId="{709B2108-A448-4654-8442-33FF51B94D0C}" srcOrd="5" destOrd="0" presId="urn:microsoft.com/office/officeart/2005/8/layout/chevron1"/>
    <dgm:cxn modelId="{F1E10D6F-A5EA-4105-8D82-F27583024DC3}" type="presParOf" srcId="{39C85EB7-32CA-4FE3-BC40-C71A666AFFD1}" destId="{A2D84D73-6F6F-433F-BC27-5DF250FD05D8}" srcOrd="6" destOrd="0" presId="urn:microsoft.com/office/officeart/2005/8/layout/chevron1"/>
    <dgm:cxn modelId="{A9FE49F6-F0A2-42BB-A94A-0E7C1B4B4F1B}" type="presParOf" srcId="{39C85EB7-32CA-4FE3-BC40-C71A666AFFD1}" destId="{4D21119F-AC08-4A47-B9F0-100EB8F3B618}" srcOrd="7" destOrd="0" presId="urn:microsoft.com/office/officeart/2005/8/layout/chevron1"/>
    <dgm:cxn modelId="{8893788B-659B-4048-867E-94A12F427904}" type="presParOf" srcId="{39C85EB7-32CA-4FE3-BC40-C71A666AFFD1}" destId="{19D2E313-533F-4918-B2FA-F9ED8EBA4571}" srcOrd="8" destOrd="0" presId="urn:microsoft.com/office/officeart/2005/8/layout/chevron1"/>
    <dgm:cxn modelId="{1AE7638F-DA5E-480D-8311-BE499D2B02DC}" type="presParOf" srcId="{39C85EB7-32CA-4FE3-BC40-C71A666AFFD1}" destId="{DDA2A09F-B7FE-472A-ADE1-AF6B466B96B9}" srcOrd="9" destOrd="0" presId="urn:microsoft.com/office/officeart/2005/8/layout/chevron1"/>
    <dgm:cxn modelId="{E1F39A67-5C9D-4D84-833E-503E19A6E8C6}" type="presParOf" srcId="{39C85EB7-32CA-4FE3-BC40-C71A666AFFD1}" destId="{A5B85D5E-4CAD-439A-A9A2-D2FAD234D665}" srcOrd="10" destOrd="0" presId="urn:microsoft.com/office/officeart/2005/8/layout/chevron1"/>
    <dgm:cxn modelId="{F1A4F8C7-5969-441D-B858-B11E04A2CC32}" type="presParOf" srcId="{39C85EB7-32CA-4FE3-BC40-C71A666AFFD1}" destId="{C2FCF11E-AB6A-4640-9CE9-A9410A7F4D65}" srcOrd="11" destOrd="0" presId="urn:microsoft.com/office/officeart/2005/8/layout/chevron1"/>
    <dgm:cxn modelId="{77DBEE21-2EB3-4D2A-86D3-857CE4E00AD3}" type="presParOf" srcId="{39C85EB7-32CA-4FE3-BC40-C71A666AFFD1}" destId="{64A032AE-429F-4424-AE17-99E0310F991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500"/>
        </a:xfrm>
        <a:prstGeom prst="chevron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3" cy="393500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8" cy="393500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Z WYBRANYCH ASPEKTÓW</a:t>
          </a:r>
        </a:p>
      </dsp:txBody>
      <dsp:txXfrm>
        <a:off x="3260448" y="0"/>
        <a:ext cx="1071308" cy="393500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8" cy="393500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8" cy="393500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8" cy="393500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8" cy="393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500"/>
        </a:xfrm>
        <a:prstGeom prst="chevron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3" cy="393500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8" cy="393500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Z WYBRANYCH ASPEKTÓW</a:t>
          </a:r>
        </a:p>
      </dsp:txBody>
      <dsp:txXfrm>
        <a:off x="3260448" y="0"/>
        <a:ext cx="1071308" cy="393500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8" cy="393500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8" cy="393500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8" cy="393500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500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8" cy="393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2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1000" b="1" i="0" kern="1200" dirty="0">
              <a:latin typeface="+mn-lt"/>
              <a:cs typeface="Times New Roman" panose="02020603050405020304" pitchFamily="18" charset="0"/>
            </a:rPr>
            <a:t>ZADOWOLENIE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91B8C-6E12-4127-B3CC-30084199BD84}">
      <dsp:nvSpPr>
        <dsp:cNvPr id="0" name=""/>
        <dsp:cNvSpPr/>
      </dsp:nvSpPr>
      <dsp:spPr>
        <a:xfrm>
          <a:off x="4478382" y="0"/>
          <a:ext cx="2706188" cy="677817"/>
        </a:xfrm>
        <a:prstGeom prst="nonIsoscelesTrapezoid">
          <a:avLst>
            <a:gd name="adj1" fmla="val 60064"/>
            <a:gd name="adj2" fmla="val 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3100" kern="1200"/>
        </a:p>
      </dsp:txBody>
      <dsp:txXfrm>
        <a:off x="4885508" y="0"/>
        <a:ext cx="2299062" cy="677817"/>
      </dsp:txXfrm>
    </dsp:sp>
    <dsp:sp modelId="{E00676EB-C327-44C8-9C75-2C63A80E65EE}">
      <dsp:nvSpPr>
        <dsp:cNvPr id="0" name=""/>
        <dsp:cNvSpPr/>
      </dsp:nvSpPr>
      <dsp:spPr>
        <a:xfrm rot="10800000">
          <a:off x="0" y="0"/>
          <a:ext cx="4885508" cy="677817"/>
        </a:xfrm>
        <a:prstGeom prst="trapezoid">
          <a:avLst>
            <a:gd name="adj" fmla="val 60064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i="1" kern="1200" dirty="0">
              <a:solidFill>
                <a:schemeClr val="tx1"/>
              </a:solidFill>
            </a:rPr>
            <a:t>64%   Rodzina </a:t>
          </a:r>
          <a:br>
            <a:rPr lang="pl-PL" sz="1800" b="1" i="1" kern="1200" dirty="0">
              <a:solidFill>
                <a:schemeClr val="tx1"/>
              </a:solidFill>
            </a:rPr>
          </a:br>
          <a:r>
            <a:rPr lang="pl-PL" sz="1800" b="1" i="1" kern="1200" dirty="0">
              <a:solidFill>
                <a:schemeClr val="tx1"/>
              </a:solidFill>
            </a:rPr>
            <a:t>(dzieci, wnuki, bliscy)</a:t>
          </a:r>
          <a:endParaRPr lang="pl-PL" sz="1800" kern="1200" dirty="0">
            <a:solidFill>
              <a:schemeClr val="tx1"/>
            </a:solidFill>
          </a:endParaRPr>
        </a:p>
      </dsp:txBody>
      <dsp:txXfrm rot="-10800000">
        <a:off x="854963" y="0"/>
        <a:ext cx="3175580" cy="677817"/>
      </dsp:txXfrm>
    </dsp:sp>
    <dsp:sp modelId="{637C7992-4084-463E-A185-1BDCC5BE2125}">
      <dsp:nvSpPr>
        <dsp:cNvPr id="0" name=""/>
        <dsp:cNvSpPr/>
      </dsp:nvSpPr>
      <dsp:spPr>
        <a:xfrm rot="10800000">
          <a:off x="407125" y="677817"/>
          <a:ext cx="4071256" cy="677817"/>
        </a:xfrm>
        <a:prstGeom prst="trapezoid">
          <a:avLst>
            <a:gd name="adj" fmla="val 60064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kern="1200" dirty="0">
              <a:solidFill>
                <a:schemeClr val="tx1"/>
              </a:solidFill>
            </a:rPr>
            <a:t>17% Sąsiedzi </a:t>
          </a:r>
        </a:p>
      </dsp:txBody>
      <dsp:txXfrm rot="-10800000">
        <a:off x="1119595" y="677817"/>
        <a:ext cx="2646316" cy="677817"/>
      </dsp:txXfrm>
    </dsp:sp>
    <dsp:sp modelId="{4C029688-4AFC-4D9E-B46A-2F24DF96D8FF}">
      <dsp:nvSpPr>
        <dsp:cNvPr id="0" name=""/>
        <dsp:cNvSpPr/>
      </dsp:nvSpPr>
      <dsp:spPr>
        <a:xfrm rot="10800000">
          <a:off x="814251" y="1355634"/>
          <a:ext cx="3257005" cy="677817"/>
        </a:xfrm>
        <a:prstGeom prst="trapezoid">
          <a:avLst>
            <a:gd name="adj" fmla="val 60064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i="1" kern="1200" dirty="0">
              <a:solidFill>
                <a:schemeClr val="tx1"/>
              </a:solidFill>
            </a:rPr>
            <a:t>15%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b="1" i="1" kern="1200" dirty="0">
              <a:solidFill>
                <a:schemeClr val="tx1"/>
              </a:solidFill>
            </a:rPr>
            <a:t>Znajomi/przyjaciele</a:t>
          </a:r>
        </a:p>
      </dsp:txBody>
      <dsp:txXfrm rot="-10800000">
        <a:off x="1384227" y="1355634"/>
        <a:ext cx="2117053" cy="677817"/>
      </dsp:txXfrm>
    </dsp:sp>
    <dsp:sp modelId="{4FE3485E-EE28-4FC5-BCE0-6ED29EDBA657}">
      <dsp:nvSpPr>
        <dsp:cNvPr id="0" name=""/>
        <dsp:cNvSpPr/>
      </dsp:nvSpPr>
      <dsp:spPr>
        <a:xfrm rot="10800000">
          <a:off x="1221377" y="2033452"/>
          <a:ext cx="2442754" cy="677817"/>
        </a:xfrm>
        <a:prstGeom prst="trapezoid">
          <a:avLst>
            <a:gd name="adj" fmla="val 60064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b="1" i="1" kern="1200" dirty="0">
              <a:solidFill>
                <a:schemeClr val="tx1"/>
              </a:solidFill>
            </a:rPr>
            <a:t>2%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b="1" i="1" kern="1200" dirty="0">
              <a:solidFill>
                <a:schemeClr val="tx1"/>
              </a:solidFill>
            </a:rPr>
            <a:t>Pracownicy instytucji</a:t>
          </a:r>
        </a:p>
      </dsp:txBody>
      <dsp:txXfrm rot="-10800000">
        <a:off x="1648859" y="2033452"/>
        <a:ext cx="1587790" cy="677817"/>
      </dsp:txXfrm>
    </dsp:sp>
    <dsp:sp modelId="{B332BB24-90E3-41A1-B6EE-97F87272126A}">
      <dsp:nvSpPr>
        <dsp:cNvPr id="0" name=""/>
        <dsp:cNvSpPr/>
      </dsp:nvSpPr>
      <dsp:spPr>
        <a:xfrm rot="10800000">
          <a:off x="1628502" y="2711269"/>
          <a:ext cx="1628502" cy="677817"/>
        </a:xfrm>
        <a:prstGeom prst="trapezoid">
          <a:avLst>
            <a:gd name="adj" fmla="val 60064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b="1" i="1" kern="1200" dirty="0">
              <a:solidFill>
                <a:schemeClr val="tx1"/>
              </a:solidFill>
            </a:rPr>
            <a:t>1%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b="1" i="1" kern="1200" dirty="0">
              <a:solidFill>
                <a:schemeClr val="tx1"/>
              </a:solidFill>
            </a:rPr>
            <a:t>Wolontariusze</a:t>
          </a:r>
          <a:endParaRPr lang="pl-PL" sz="1300" kern="1200" dirty="0">
            <a:solidFill>
              <a:schemeClr val="tx1"/>
            </a:solidFill>
          </a:endParaRPr>
        </a:p>
      </dsp:txBody>
      <dsp:txXfrm rot="-10800000">
        <a:off x="1913490" y="2711269"/>
        <a:ext cx="1058526" cy="677817"/>
      </dsp:txXfrm>
    </dsp:sp>
    <dsp:sp modelId="{50307C5D-BE6B-4FBC-904B-43A182ADF15F}">
      <dsp:nvSpPr>
        <dsp:cNvPr id="0" name=""/>
        <dsp:cNvSpPr/>
      </dsp:nvSpPr>
      <dsp:spPr>
        <a:xfrm>
          <a:off x="2442754" y="3389086"/>
          <a:ext cx="4741816" cy="677817"/>
        </a:xfrm>
        <a:prstGeom prst="nonIsoscelesTrapezoid">
          <a:avLst>
            <a:gd name="adj1" fmla="val 60064"/>
            <a:gd name="adj2" fmla="val 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3100" kern="1200"/>
        </a:p>
      </dsp:txBody>
      <dsp:txXfrm>
        <a:off x="2849879" y="3389086"/>
        <a:ext cx="4334691" cy="677817"/>
      </dsp:txXfrm>
    </dsp:sp>
    <dsp:sp modelId="{404876E1-FE91-4A34-97FE-8E8DABF4F7C8}">
      <dsp:nvSpPr>
        <dsp:cNvPr id="0" name=""/>
        <dsp:cNvSpPr/>
      </dsp:nvSpPr>
      <dsp:spPr>
        <a:xfrm rot="10800000">
          <a:off x="2035628" y="3389086"/>
          <a:ext cx="814251" cy="677817"/>
        </a:xfrm>
        <a:prstGeom prst="trapezoid">
          <a:avLst>
            <a:gd name="adj" fmla="val 60064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b="1" kern="1200" dirty="0">
              <a:solidFill>
                <a:schemeClr val="accent6">
                  <a:lumMod val="50000"/>
                </a:schemeClr>
              </a:solidFill>
            </a:rPr>
            <a:t>29%</a:t>
          </a:r>
        </a:p>
      </dsp:txBody>
      <dsp:txXfrm rot="-10800000">
        <a:off x="2035628" y="3389086"/>
        <a:ext cx="814251" cy="67781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CF92B-D09A-444C-8995-F4DA0B735E50}">
      <dsp:nvSpPr>
        <dsp:cNvPr id="0" name=""/>
        <dsp:cNvSpPr/>
      </dsp:nvSpPr>
      <dsp:spPr>
        <a:xfrm>
          <a:off x="1867" y="0"/>
          <a:ext cx="1889983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O BADANIU</a:t>
          </a:r>
        </a:p>
      </dsp:txBody>
      <dsp:txXfrm>
        <a:off x="198617" y="0"/>
        <a:ext cx="1496484" cy="393499"/>
      </dsp:txXfrm>
    </dsp:sp>
    <dsp:sp modelId="{78D8A902-EFA9-4E5D-A3FD-F5BA0D5968C1}">
      <dsp:nvSpPr>
        <dsp:cNvPr id="0" name=""/>
        <dsp:cNvSpPr/>
      </dsp:nvSpPr>
      <dsp:spPr>
        <a:xfrm>
          <a:off x="174537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</a:rPr>
            <a:t>DEMOGRAFIA</a:t>
          </a:r>
        </a:p>
      </dsp:txBody>
      <dsp:txXfrm>
        <a:off x="1942120" y="0"/>
        <a:ext cx="1071309" cy="393499"/>
      </dsp:txXfrm>
    </dsp:sp>
    <dsp:sp modelId="{C83EA027-9468-4507-B569-17801059FB79}">
      <dsp:nvSpPr>
        <dsp:cNvPr id="0" name=""/>
        <dsp:cNvSpPr/>
      </dsp:nvSpPr>
      <dsp:spPr>
        <a:xfrm>
          <a:off x="3063698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ts val="1000"/>
            </a:lnSpc>
            <a:spcBef>
              <a:spcPct val="0"/>
            </a:spcBef>
            <a:spcAft>
              <a:spcPct val="35000"/>
            </a:spcAft>
          </a:pPr>
          <a:r>
            <a:rPr lang="pl-PL" sz="900" b="1" i="0" kern="1200" dirty="0">
              <a:latin typeface="+mn-lt"/>
              <a:cs typeface="Times New Roman" panose="02020603050405020304" pitchFamily="18" charset="0"/>
            </a:rPr>
            <a:t>ZADOWOLENIE          Z WYBRANYCH ASPEKTÓW</a:t>
          </a:r>
        </a:p>
      </dsp:txBody>
      <dsp:txXfrm>
        <a:off x="3260448" y="0"/>
        <a:ext cx="1071309" cy="393499"/>
      </dsp:txXfrm>
    </dsp:sp>
    <dsp:sp modelId="{A2D84D73-6F6F-433F-BC27-5DF250FD05D8}">
      <dsp:nvSpPr>
        <dsp:cNvPr id="0" name=""/>
        <dsp:cNvSpPr/>
      </dsp:nvSpPr>
      <dsp:spPr>
        <a:xfrm>
          <a:off x="4382025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RELACJE MIĘDZYLUDZKIE</a:t>
          </a:r>
        </a:p>
      </dsp:txBody>
      <dsp:txXfrm>
        <a:off x="4578775" y="0"/>
        <a:ext cx="1071309" cy="393499"/>
      </dsp:txXfrm>
    </dsp:sp>
    <dsp:sp modelId="{19D2E313-533F-4918-B2FA-F9ED8EBA4571}">
      <dsp:nvSpPr>
        <dsp:cNvPr id="0" name=""/>
        <dsp:cNvSpPr/>
      </dsp:nvSpPr>
      <dsp:spPr>
        <a:xfrm>
          <a:off x="5700352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BEZPIECZEŃSTWO</a:t>
          </a:r>
        </a:p>
      </dsp:txBody>
      <dsp:txXfrm>
        <a:off x="5897102" y="0"/>
        <a:ext cx="1071309" cy="393499"/>
      </dsp:txXfrm>
    </dsp:sp>
    <dsp:sp modelId="{A5B85D5E-4CAD-439A-A9A2-D2FAD234D665}">
      <dsp:nvSpPr>
        <dsp:cNvPr id="0" name=""/>
        <dsp:cNvSpPr/>
      </dsp:nvSpPr>
      <dsp:spPr>
        <a:xfrm>
          <a:off x="7018680" y="0"/>
          <a:ext cx="1464808" cy="393499"/>
        </a:xfrm>
        <a:prstGeom prst="chevron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900" b="1" kern="1200" dirty="0">
              <a:latin typeface="+mn-lt"/>
              <a:cs typeface="Times New Roman" panose="02020603050405020304" pitchFamily="18" charset="0"/>
            </a:rPr>
            <a:t>POMOC W ŻYCIU CODZIENNYM</a:t>
          </a:r>
        </a:p>
      </dsp:txBody>
      <dsp:txXfrm>
        <a:off x="7215430" y="0"/>
        <a:ext cx="1071309" cy="393499"/>
      </dsp:txXfrm>
    </dsp:sp>
    <dsp:sp modelId="{64A032AE-429F-4424-AE17-99E0310F9915}">
      <dsp:nvSpPr>
        <dsp:cNvPr id="0" name=""/>
        <dsp:cNvSpPr/>
      </dsp:nvSpPr>
      <dsp:spPr>
        <a:xfrm>
          <a:off x="8337007" y="0"/>
          <a:ext cx="1464808" cy="393499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b="1" kern="1200" dirty="0">
              <a:latin typeface="+mn-lt"/>
              <a:cs typeface="Times New Roman" panose="02020603050405020304" pitchFamily="18" charset="0"/>
            </a:rPr>
            <a:t>WSPARCIE SENIORÓW PRZEZ MIASTO</a:t>
          </a:r>
        </a:p>
      </dsp:txBody>
      <dsp:txXfrm>
        <a:off x="8533757" y="0"/>
        <a:ext cx="1071309" cy="39349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D20EC-70BF-48D9-9E48-71CEFE72BDB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86379-B551-44CC-95FC-0EBC59108E4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0856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596979"/>
            <a:ext cx="9144000" cy="2222079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06568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7130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177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77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6225"/>
            <a:ext cx="5181600" cy="41807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6225"/>
            <a:ext cx="5181600" cy="41807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9906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88642"/>
            <a:ext cx="10517187" cy="8149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822832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671761"/>
            <a:ext cx="5157787" cy="3517901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83571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671761"/>
            <a:ext cx="5183188" cy="3517902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730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326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6280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017432"/>
            <a:ext cx="3932237" cy="97879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017431"/>
            <a:ext cx="6172200" cy="48436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996226"/>
            <a:ext cx="3932237" cy="38727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863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571223"/>
            <a:ext cx="3932237" cy="107163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107757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629974"/>
            <a:ext cx="3932237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281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826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1571223"/>
            <a:ext cx="7734300" cy="460574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3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875764"/>
            <a:ext cx="10515599" cy="1120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2228045"/>
            <a:ext cx="10515600" cy="3948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346C1-E98E-4D2D-90EB-577857C157C5}" type="datetimeFigureOut">
              <a:rPr lang="pl-PL" smtClean="0"/>
              <a:t>2022-04-06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8F3D5-708B-4DD7-8A65-6952CB4278BF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/>
          <p:cNvSpPr/>
          <p:nvPr userDrawn="1"/>
        </p:nvSpPr>
        <p:spPr>
          <a:xfrm>
            <a:off x="0" y="0"/>
            <a:ext cx="1596980" cy="1197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2" y="49461"/>
            <a:ext cx="2199216" cy="77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24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chart" Target="../charts/chart6.xml"/><Relationship Id="rId18" Type="http://schemas.openxmlformats.org/officeDocument/2006/relationships/diagramQuickStyle" Target="../diagrams/quickStyle3.xml"/><Relationship Id="rId3" Type="http://schemas.openxmlformats.org/officeDocument/2006/relationships/chart" Target="../charts/chart2.xml"/><Relationship Id="rId21" Type="http://schemas.openxmlformats.org/officeDocument/2006/relationships/image" Target="../media/image7.png"/><Relationship Id="rId7" Type="http://schemas.openxmlformats.org/officeDocument/2006/relationships/image" Target="../media/image5.png"/><Relationship Id="rId12" Type="http://schemas.openxmlformats.org/officeDocument/2006/relationships/chart" Target="../charts/chart5.xml"/><Relationship Id="rId17" Type="http://schemas.openxmlformats.org/officeDocument/2006/relationships/diagramLayout" Target="../diagrams/layout3.xml"/><Relationship Id="rId2" Type="http://schemas.openxmlformats.org/officeDocument/2006/relationships/chart" Target="../charts/chart1.xml"/><Relationship Id="rId16" Type="http://schemas.openxmlformats.org/officeDocument/2006/relationships/diagramData" Target="../diagrams/data3.xml"/><Relationship Id="rId20" Type="http://schemas.microsoft.com/office/2007/relationships/diagramDrawing" Target="../diagrams/drawing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image" Target="../media/image9.svg"/><Relationship Id="rId5" Type="http://schemas.openxmlformats.org/officeDocument/2006/relationships/image" Target="../media/image4.png"/><Relationship Id="rId15" Type="http://schemas.openxmlformats.org/officeDocument/2006/relationships/chart" Target="../charts/chart8.xml"/><Relationship Id="rId10" Type="http://schemas.openxmlformats.org/officeDocument/2006/relationships/image" Target="../media/image6.png"/><Relationship Id="rId19" Type="http://schemas.openxmlformats.org/officeDocument/2006/relationships/diagramColors" Target="../diagrams/colors3.xml"/><Relationship Id="rId4" Type="http://schemas.openxmlformats.org/officeDocument/2006/relationships/chart" Target="../charts/chart3.xml"/><Relationship Id="rId9" Type="http://schemas.openxmlformats.org/officeDocument/2006/relationships/chart" Target="../charts/chart4.xml"/><Relationship Id="rId14" Type="http://schemas.openxmlformats.org/officeDocument/2006/relationships/chart" Target="../charts/chart7.xml"/><Relationship Id="rId2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diagramColors" Target="../diagrams/colors4.xml"/><Relationship Id="rId18" Type="http://schemas.openxmlformats.org/officeDocument/2006/relationships/image" Target="../media/image19.svg"/><Relationship Id="rId3" Type="http://schemas.openxmlformats.org/officeDocument/2006/relationships/chart" Target="../charts/chart10.xml"/><Relationship Id="rId21" Type="http://schemas.openxmlformats.org/officeDocument/2006/relationships/image" Target="../media/image22.svg"/><Relationship Id="rId7" Type="http://schemas.openxmlformats.org/officeDocument/2006/relationships/image" Target="../media/image13.svg"/><Relationship Id="rId12" Type="http://schemas.openxmlformats.org/officeDocument/2006/relationships/diagramQuickStyle" Target="../diagrams/quickStyle4.xml"/><Relationship Id="rId17" Type="http://schemas.openxmlformats.org/officeDocument/2006/relationships/image" Target="../media/image13.png"/><Relationship Id="rId2" Type="http://schemas.openxmlformats.org/officeDocument/2006/relationships/chart" Target="../charts/chart9.xml"/><Relationship Id="rId16" Type="http://schemas.openxmlformats.org/officeDocument/2006/relationships/image" Target="../media/image17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11" Type="http://schemas.openxmlformats.org/officeDocument/2006/relationships/diagramLayout" Target="../diagrams/layout4.xml"/><Relationship Id="rId5" Type="http://schemas.openxmlformats.org/officeDocument/2006/relationships/image" Target="../media/image11.svg"/><Relationship Id="rId15" Type="http://schemas.openxmlformats.org/officeDocument/2006/relationships/image" Target="../media/image12.png"/><Relationship Id="rId10" Type="http://schemas.openxmlformats.org/officeDocument/2006/relationships/diagramData" Target="../diagrams/data4.xml"/><Relationship Id="rId19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5.svg"/><Relationship Id="rId14" Type="http://schemas.microsoft.com/office/2007/relationships/diagramDrawing" Target="../diagrams/drawing4.xml"/><Relationship Id="rId2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diagramColors" Target="../diagrams/colors5.xml"/><Relationship Id="rId3" Type="http://schemas.openxmlformats.org/officeDocument/2006/relationships/chart" Target="../charts/chart12.xml"/><Relationship Id="rId7" Type="http://schemas.openxmlformats.org/officeDocument/2006/relationships/image" Target="../media/image24.svg"/><Relationship Id="rId12" Type="http://schemas.openxmlformats.org/officeDocument/2006/relationships/diagramQuickStyle" Target="../diagrams/quickStyle5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11" Type="http://schemas.openxmlformats.org/officeDocument/2006/relationships/diagramLayout" Target="../diagrams/layout5.xml"/><Relationship Id="rId5" Type="http://schemas.openxmlformats.org/officeDocument/2006/relationships/chart" Target="../charts/chart14.xml"/><Relationship Id="rId10" Type="http://schemas.openxmlformats.org/officeDocument/2006/relationships/diagramData" Target="../diagrams/data5.xml"/><Relationship Id="rId4" Type="http://schemas.openxmlformats.org/officeDocument/2006/relationships/chart" Target="../charts/chart13.xml"/><Relationship Id="rId9" Type="http://schemas.openxmlformats.org/officeDocument/2006/relationships/image" Target="../media/image26.svg"/><Relationship Id="rId14" Type="http://schemas.microsoft.com/office/2007/relationships/diagramDrawing" Target="../diagrams/drawing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0.png"/><Relationship Id="rId18" Type="http://schemas.openxmlformats.org/officeDocument/2006/relationships/image" Target="../media/image33.sv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chart" Target="../charts/chart18.xml"/><Relationship Id="rId17" Type="http://schemas.openxmlformats.org/officeDocument/2006/relationships/image" Target="../media/image22.png"/><Relationship Id="rId2" Type="http://schemas.openxmlformats.org/officeDocument/2006/relationships/chart" Target="../charts/chart15.xml"/><Relationship Id="rId16" Type="http://schemas.openxmlformats.org/officeDocument/2006/relationships/image" Target="../media/image5.sv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11" Type="http://schemas.openxmlformats.org/officeDocument/2006/relationships/chart" Target="../charts/chart17.xml"/><Relationship Id="rId5" Type="http://schemas.openxmlformats.org/officeDocument/2006/relationships/diagramQuickStyle" Target="../diagrams/quickStyle6.xml"/><Relationship Id="rId15" Type="http://schemas.openxmlformats.org/officeDocument/2006/relationships/image" Target="../media/image21.png"/><Relationship Id="rId10" Type="http://schemas.openxmlformats.org/officeDocument/2006/relationships/chart" Target="../charts/chart1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28.svg"/><Relationship Id="rId14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26.png"/><Relationship Id="rId18" Type="http://schemas.openxmlformats.org/officeDocument/2006/relationships/image" Target="../media/image45.svg"/><Relationship Id="rId26" Type="http://schemas.openxmlformats.org/officeDocument/2006/relationships/image" Target="../media/image53.svg"/><Relationship Id="rId3" Type="http://schemas.openxmlformats.org/officeDocument/2006/relationships/diagramLayout" Target="../diagrams/layout7.xml"/><Relationship Id="rId21" Type="http://schemas.openxmlformats.org/officeDocument/2006/relationships/image" Target="../media/image30.png"/><Relationship Id="rId34" Type="http://schemas.openxmlformats.org/officeDocument/2006/relationships/image" Target="../media/image61.svg"/><Relationship Id="rId7" Type="http://schemas.openxmlformats.org/officeDocument/2006/relationships/image" Target="../media/image23.png"/><Relationship Id="rId12" Type="http://schemas.openxmlformats.org/officeDocument/2006/relationships/image" Target="../media/image39.svg"/><Relationship Id="rId17" Type="http://schemas.openxmlformats.org/officeDocument/2006/relationships/image" Target="../media/image28.png"/><Relationship Id="rId25" Type="http://schemas.openxmlformats.org/officeDocument/2006/relationships/image" Target="../media/image32.png"/><Relationship Id="rId33" Type="http://schemas.openxmlformats.org/officeDocument/2006/relationships/image" Target="../media/image36.png"/><Relationship Id="rId2" Type="http://schemas.openxmlformats.org/officeDocument/2006/relationships/diagramData" Target="../diagrams/data7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11" Type="http://schemas.openxmlformats.org/officeDocument/2006/relationships/image" Target="../media/image25.png"/><Relationship Id="rId24" Type="http://schemas.openxmlformats.org/officeDocument/2006/relationships/image" Target="../media/image51.svg"/><Relationship Id="rId32" Type="http://schemas.openxmlformats.org/officeDocument/2006/relationships/image" Target="../media/image59.svg"/><Relationship Id="rId5" Type="http://schemas.openxmlformats.org/officeDocument/2006/relationships/diagramColors" Target="../diagrams/colors7.xml"/><Relationship Id="rId15" Type="http://schemas.openxmlformats.org/officeDocument/2006/relationships/image" Target="../media/image27.png"/><Relationship Id="rId23" Type="http://schemas.openxmlformats.org/officeDocument/2006/relationships/image" Target="../media/image31.png"/><Relationship Id="rId28" Type="http://schemas.openxmlformats.org/officeDocument/2006/relationships/image" Target="../media/image55.svg"/><Relationship Id="rId10" Type="http://schemas.openxmlformats.org/officeDocument/2006/relationships/image" Target="../media/image37.svg"/><Relationship Id="rId19" Type="http://schemas.openxmlformats.org/officeDocument/2006/relationships/image" Target="../media/image29.png"/><Relationship Id="rId31" Type="http://schemas.openxmlformats.org/officeDocument/2006/relationships/image" Target="../media/image35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24.png"/><Relationship Id="rId14" Type="http://schemas.openxmlformats.org/officeDocument/2006/relationships/image" Target="../media/image41.svg"/><Relationship Id="rId22" Type="http://schemas.openxmlformats.org/officeDocument/2006/relationships/image" Target="../media/image49.svg"/><Relationship Id="rId27" Type="http://schemas.openxmlformats.org/officeDocument/2006/relationships/image" Target="../media/image33.png"/><Relationship Id="rId30" Type="http://schemas.openxmlformats.org/officeDocument/2006/relationships/image" Target="../media/image5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7.svg"/><Relationship Id="rId18" Type="http://schemas.openxmlformats.org/officeDocument/2006/relationships/image" Target="../media/image42.png"/><Relationship Id="rId26" Type="http://schemas.openxmlformats.org/officeDocument/2006/relationships/chart" Target="../charts/chart20.xml"/><Relationship Id="rId3" Type="http://schemas.openxmlformats.org/officeDocument/2006/relationships/diagramData" Target="../diagrams/data8.xml"/><Relationship Id="rId21" Type="http://schemas.openxmlformats.org/officeDocument/2006/relationships/image" Target="../media/image22.svg"/><Relationship Id="rId7" Type="http://schemas.microsoft.com/office/2007/relationships/diagramDrawing" Target="../diagrams/drawing8.xml"/><Relationship Id="rId12" Type="http://schemas.openxmlformats.org/officeDocument/2006/relationships/image" Target="../media/image39.png"/><Relationship Id="rId17" Type="http://schemas.openxmlformats.org/officeDocument/2006/relationships/image" Target="../media/image71.svg"/><Relationship Id="rId25" Type="http://schemas.openxmlformats.org/officeDocument/2006/relationships/image" Target="../media/image77.svg"/><Relationship Id="rId2" Type="http://schemas.openxmlformats.org/officeDocument/2006/relationships/chart" Target="../charts/chart19.xml"/><Relationship Id="rId16" Type="http://schemas.openxmlformats.org/officeDocument/2006/relationships/image" Target="../media/image41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65.svg"/><Relationship Id="rId24" Type="http://schemas.openxmlformats.org/officeDocument/2006/relationships/image" Target="../media/image45.png"/><Relationship Id="rId5" Type="http://schemas.openxmlformats.org/officeDocument/2006/relationships/diagramQuickStyle" Target="../diagrams/quickStyle8.xml"/><Relationship Id="rId15" Type="http://schemas.openxmlformats.org/officeDocument/2006/relationships/image" Target="../media/image69.svg"/><Relationship Id="rId23" Type="http://schemas.openxmlformats.org/officeDocument/2006/relationships/image" Target="../media/image75.svg"/><Relationship Id="rId28" Type="http://schemas.openxmlformats.org/officeDocument/2006/relationships/chart" Target="../charts/chart22.xml"/><Relationship Id="rId10" Type="http://schemas.openxmlformats.org/officeDocument/2006/relationships/image" Target="../media/image38.png"/><Relationship Id="rId19" Type="http://schemas.openxmlformats.org/officeDocument/2006/relationships/image" Target="../media/image17.svg"/><Relationship Id="rId4" Type="http://schemas.openxmlformats.org/officeDocument/2006/relationships/diagramLayout" Target="../diagrams/layout8.xml"/><Relationship Id="rId9" Type="http://schemas.openxmlformats.org/officeDocument/2006/relationships/image" Target="../media/image63.svg"/><Relationship Id="rId14" Type="http://schemas.openxmlformats.org/officeDocument/2006/relationships/image" Target="../media/image40.png"/><Relationship Id="rId22" Type="http://schemas.openxmlformats.org/officeDocument/2006/relationships/image" Target="../media/image44.png"/><Relationship Id="rId27" Type="http://schemas.openxmlformats.org/officeDocument/2006/relationships/chart" Target="../charts/chart2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13" Type="http://schemas.openxmlformats.org/officeDocument/2006/relationships/image" Target="../media/image80.svg"/><Relationship Id="rId18" Type="http://schemas.openxmlformats.org/officeDocument/2006/relationships/chart" Target="../charts/chart28.xml"/><Relationship Id="rId26" Type="http://schemas.openxmlformats.org/officeDocument/2006/relationships/image" Target="../media/image85.svg"/><Relationship Id="rId3" Type="http://schemas.openxmlformats.org/officeDocument/2006/relationships/diagramData" Target="../diagrams/data9.xml"/><Relationship Id="rId21" Type="http://schemas.openxmlformats.org/officeDocument/2006/relationships/image" Target="../media/image37.png"/><Relationship Id="rId34" Type="http://schemas.openxmlformats.org/officeDocument/2006/relationships/image" Target="../media/image22.svg"/><Relationship Id="rId7" Type="http://schemas.microsoft.com/office/2007/relationships/diagramDrawing" Target="../diagrams/drawing9.xml"/><Relationship Id="rId12" Type="http://schemas.openxmlformats.org/officeDocument/2006/relationships/image" Target="../media/image47.png"/><Relationship Id="rId17" Type="http://schemas.openxmlformats.org/officeDocument/2006/relationships/chart" Target="../charts/chart27.xml"/><Relationship Id="rId25" Type="http://schemas.openxmlformats.org/officeDocument/2006/relationships/image" Target="../media/image50.png"/><Relationship Id="rId33" Type="http://schemas.openxmlformats.org/officeDocument/2006/relationships/image" Target="../media/image43.png"/><Relationship Id="rId2" Type="http://schemas.openxmlformats.org/officeDocument/2006/relationships/chart" Target="../charts/chart23.xml"/><Relationship Id="rId16" Type="http://schemas.openxmlformats.org/officeDocument/2006/relationships/chart" Target="../charts/chart26.xml"/><Relationship Id="rId20" Type="http://schemas.openxmlformats.org/officeDocument/2006/relationships/chart" Target="../charts/chart30.xml"/><Relationship Id="rId29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26.svg"/><Relationship Id="rId24" Type="http://schemas.openxmlformats.org/officeDocument/2006/relationships/image" Target="../media/image77.svg"/><Relationship Id="rId32" Type="http://schemas.openxmlformats.org/officeDocument/2006/relationships/image" Target="../media/image17.svg"/><Relationship Id="rId5" Type="http://schemas.openxmlformats.org/officeDocument/2006/relationships/diagramQuickStyle" Target="../diagrams/quickStyle9.xml"/><Relationship Id="rId15" Type="http://schemas.openxmlformats.org/officeDocument/2006/relationships/image" Target="../media/image82.svg"/><Relationship Id="rId23" Type="http://schemas.openxmlformats.org/officeDocument/2006/relationships/image" Target="../media/image49.png"/><Relationship Id="rId28" Type="http://schemas.openxmlformats.org/officeDocument/2006/relationships/chart" Target="../charts/chart32.xml"/><Relationship Id="rId10" Type="http://schemas.openxmlformats.org/officeDocument/2006/relationships/image" Target="../media/image46.png"/><Relationship Id="rId19" Type="http://schemas.openxmlformats.org/officeDocument/2006/relationships/chart" Target="../charts/chart29.xml"/><Relationship Id="rId31" Type="http://schemas.openxmlformats.org/officeDocument/2006/relationships/image" Target="../media/image42.png"/><Relationship Id="rId4" Type="http://schemas.openxmlformats.org/officeDocument/2006/relationships/diagramLayout" Target="../diagrams/layout9.xml"/><Relationship Id="rId9" Type="http://schemas.openxmlformats.org/officeDocument/2006/relationships/chart" Target="../charts/chart25.xml"/><Relationship Id="rId14" Type="http://schemas.openxmlformats.org/officeDocument/2006/relationships/image" Target="../media/image48.png"/><Relationship Id="rId22" Type="http://schemas.openxmlformats.org/officeDocument/2006/relationships/image" Target="../media/image63.svg"/><Relationship Id="rId27" Type="http://schemas.openxmlformats.org/officeDocument/2006/relationships/chart" Target="../charts/chart31.xml"/><Relationship Id="rId30" Type="http://schemas.openxmlformats.org/officeDocument/2006/relationships/image" Target="../media/image87.svg"/><Relationship Id="rId35" Type="http://schemas.openxmlformats.org/officeDocument/2006/relationships/chart" Target="../charts/chart3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openxmlformats.org/officeDocument/2006/relationships/image" Target="../media/image91.svg"/><Relationship Id="rId18" Type="http://schemas.openxmlformats.org/officeDocument/2006/relationships/image" Target="../media/image56.png"/><Relationship Id="rId3" Type="http://schemas.openxmlformats.org/officeDocument/2006/relationships/chart" Target="../charts/chart35.xml"/><Relationship Id="rId21" Type="http://schemas.openxmlformats.org/officeDocument/2006/relationships/image" Target="../media/image99.svg"/><Relationship Id="rId7" Type="http://schemas.openxmlformats.org/officeDocument/2006/relationships/diagramColors" Target="../diagrams/colors10.xml"/><Relationship Id="rId12" Type="http://schemas.openxmlformats.org/officeDocument/2006/relationships/image" Target="../media/image53.png"/><Relationship Id="rId17" Type="http://schemas.openxmlformats.org/officeDocument/2006/relationships/image" Target="../media/image95.svg"/><Relationship Id="rId2" Type="http://schemas.openxmlformats.org/officeDocument/2006/relationships/chart" Target="../charts/chart34.xml"/><Relationship Id="rId16" Type="http://schemas.openxmlformats.org/officeDocument/2006/relationships/image" Target="../media/image55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0.xml"/><Relationship Id="rId11" Type="http://schemas.openxmlformats.org/officeDocument/2006/relationships/image" Target="../media/image89.svg"/><Relationship Id="rId5" Type="http://schemas.openxmlformats.org/officeDocument/2006/relationships/diagramLayout" Target="../diagrams/layout10.xml"/><Relationship Id="rId15" Type="http://schemas.openxmlformats.org/officeDocument/2006/relationships/image" Target="../media/image93.svg"/><Relationship Id="rId10" Type="http://schemas.openxmlformats.org/officeDocument/2006/relationships/image" Target="../media/image52.png"/><Relationship Id="rId19" Type="http://schemas.openxmlformats.org/officeDocument/2006/relationships/image" Target="../media/image97.svg"/><Relationship Id="rId4" Type="http://schemas.openxmlformats.org/officeDocument/2006/relationships/diagramData" Target="../diagrams/data10.xml"/><Relationship Id="rId9" Type="http://schemas.openxmlformats.org/officeDocument/2006/relationships/chart" Target="../charts/chart36.xml"/><Relationship Id="rId14" Type="http://schemas.openxmlformats.org/officeDocument/2006/relationships/image" Target="../media/image54.png"/><Relationship Id="rId22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svg"/><Relationship Id="rId13" Type="http://schemas.openxmlformats.org/officeDocument/2006/relationships/image" Target="../media/image62.png"/><Relationship Id="rId18" Type="http://schemas.openxmlformats.org/officeDocument/2006/relationships/image" Target="../media/image112.svg"/><Relationship Id="rId3" Type="http://schemas.openxmlformats.org/officeDocument/2006/relationships/diagramLayout" Target="../diagrams/layout12.xml"/><Relationship Id="rId21" Type="http://schemas.openxmlformats.org/officeDocument/2006/relationships/image" Target="../media/image115.svg"/><Relationship Id="rId7" Type="http://schemas.openxmlformats.org/officeDocument/2006/relationships/image" Target="../media/image59.png"/><Relationship Id="rId12" Type="http://schemas.openxmlformats.org/officeDocument/2006/relationships/image" Target="../media/image106.svg"/><Relationship Id="rId17" Type="http://schemas.openxmlformats.org/officeDocument/2006/relationships/image" Target="../media/image64.png"/><Relationship Id="rId2" Type="http://schemas.openxmlformats.org/officeDocument/2006/relationships/diagramData" Target="../diagrams/data12.xml"/><Relationship Id="rId16" Type="http://schemas.openxmlformats.org/officeDocument/2006/relationships/image" Target="../media/image110.sv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2.xml"/><Relationship Id="rId11" Type="http://schemas.openxmlformats.org/officeDocument/2006/relationships/image" Target="../media/image61.png"/><Relationship Id="rId5" Type="http://schemas.openxmlformats.org/officeDocument/2006/relationships/diagramColors" Target="../diagrams/colors12.xml"/><Relationship Id="rId15" Type="http://schemas.openxmlformats.org/officeDocument/2006/relationships/image" Target="../media/image63.png"/><Relationship Id="rId10" Type="http://schemas.openxmlformats.org/officeDocument/2006/relationships/image" Target="../media/image104.svg"/><Relationship Id="rId19" Type="http://schemas.openxmlformats.org/officeDocument/2006/relationships/image" Target="../media/image65.png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60.png"/><Relationship Id="rId14" Type="http://schemas.openxmlformats.org/officeDocument/2006/relationships/image" Target="../media/image10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chart" Target="../charts/chart39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chart" Target="../charts/chart38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chart" Target="../charts/chart4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121.svg"/><Relationship Id="rId3" Type="http://schemas.openxmlformats.org/officeDocument/2006/relationships/diagramLayout" Target="../diagrams/layout15.xml"/><Relationship Id="rId7" Type="http://schemas.openxmlformats.org/officeDocument/2006/relationships/chart" Target="../charts/chart41.xml"/><Relationship Id="rId12" Type="http://schemas.openxmlformats.org/officeDocument/2006/relationships/image" Target="../media/image69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5.xml"/><Relationship Id="rId11" Type="http://schemas.openxmlformats.org/officeDocument/2006/relationships/image" Target="../media/image119.svg"/><Relationship Id="rId5" Type="http://schemas.openxmlformats.org/officeDocument/2006/relationships/diagramColors" Target="../diagrams/colors15.xml"/><Relationship Id="rId10" Type="http://schemas.openxmlformats.org/officeDocument/2006/relationships/image" Target="../media/image68.png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117.svg"/><Relationship Id="rId1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28.svg"/><Relationship Id="rId18" Type="http://schemas.openxmlformats.org/officeDocument/2006/relationships/image" Target="../media/image76.png"/><Relationship Id="rId26" Type="http://schemas.openxmlformats.org/officeDocument/2006/relationships/image" Target="../media/image80.png"/><Relationship Id="rId3" Type="http://schemas.openxmlformats.org/officeDocument/2006/relationships/diagramLayout" Target="../diagrams/layout16.xml"/><Relationship Id="rId21" Type="http://schemas.openxmlformats.org/officeDocument/2006/relationships/image" Target="../media/image136.svg"/><Relationship Id="rId7" Type="http://schemas.openxmlformats.org/officeDocument/2006/relationships/chart" Target="../charts/chart42.xml"/><Relationship Id="rId12" Type="http://schemas.openxmlformats.org/officeDocument/2006/relationships/image" Target="../media/image73.png"/><Relationship Id="rId17" Type="http://schemas.openxmlformats.org/officeDocument/2006/relationships/image" Target="../media/image132.svg"/><Relationship Id="rId25" Type="http://schemas.openxmlformats.org/officeDocument/2006/relationships/image" Target="../media/image140.svg"/><Relationship Id="rId2" Type="http://schemas.openxmlformats.org/officeDocument/2006/relationships/diagramData" Target="../diagrams/data16.xml"/><Relationship Id="rId16" Type="http://schemas.openxmlformats.org/officeDocument/2006/relationships/image" Target="../media/image75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6.xml"/><Relationship Id="rId11" Type="http://schemas.openxmlformats.org/officeDocument/2006/relationships/image" Target="../media/image126.svg"/><Relationship Id="rId24" Type="http://schemas.openxmlformats.org/officeDocument/2006/relationships/image" Target="../media/image79.png"/><Relationship Id="rId5" Type="http://schemas.openxmlformats.org/officeDocument/2006/relationships/diagramColors" Target="../diagrams/colors16.xml"/><Relationship Id="rId15" Type="http://schemas.openxmlformats.org/officeDocument/2006/relationships/image" Target="../media/image130.svg"/><Relationship Id="rId23" Type="http://schemas.openxmlformats.org/officeDocument/2006/relationships/image" Target="../media/image138.svg"/><Relationship Id="rId10" Type="http://schemas.openxmlformats.org/officeDocument/2006/relationships/image" Target="../media/image72.png"/><Relationship Id="rId19" Type="http://schemas.openxmlformats.org/officeDocument/2006/relationships/image" Target="../media/image134.svg"/><Relationship Id="rId4" Type="http://schemas.openxmlformats.org/officeDocument/2006/relationships/diagramQuickStyle" Target="../diagrams/quickStyle16.xml"/><Relationship Id="rId9" Type="http://schemas.openxmlformats.org/officeDocument/2006/relationships/image" Target="../media/image124.svg"/><Relationship Id="rId14" Type="http://schemas.openxmlformats.org/officeDocument/2006/relationships/image" Target="../media/image74.png"/><Relationship Id="rId22" Type="http://schemas.openxmlformats.org/officeDocument/2006/relationships/image" Target="../media/image78.png"/><Relationship Id="rId27" Type="http://schemas.openxmlformats.org/officeDocument/2006/relationships/image" Target="../media/image14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7.xml"/><Relationship Id="rId3" Type="http://schemas.openxmlformats.org/officeDocument/2006/relationships/chart" Target="../charts/chart44.xml"/><Relationship Id="rId7" Type="http://schemas.openxmlformats.org/officeDocument/2006/relationships/diagramLayout" Target="../diagrams/layout17.xml"/><Relationship Id="rId12" Type="http://schemas.openxmlformats.org/officeDocument/2006/relationships/image" Target="../media/image144.svg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8.xml"/><Relationship Id="rId6" Type="http://schemas.openxmlformats.org/officeDocument/2006/relationships/diagramData" Target="../diagrams/data17.xml"/><Relationship Id="rId11" Type="http://schemas.openxmlformats.org/officeDocument/2006/relationships/image" Target="../media/image81.png"/><Relationship Id="rId5" Type="http://schemas.openxmlformats.org/officeDocument/2006/relationships/chart" Target="../charts/chart46.xml"/><Relationship Id="rId10" Type="http://schemas.microsoft.com/office/2007/relationships/diagramDrawing" Target="../diagrams/drawing17.xml"/><Relationship Id="rId4" Type="http://schemas.openxmlformats.org/officeDocument/2006/relationships/chart" Target="../charts/chart45.xml"/><Relationship Id="rId9" Type="http://schemas.openxmlformats.org/officeDocument/2006/relationships/diagramColors" Target="../diagrams/colors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346A4D9E-E6A6-419C-8E02-49B80C472CA1}"/>
              </a:ext>
            </a:extLst>
          </p:cNvPr>
          <p:cNvSpPr txBox="1"/>
          <p:nvPr/>
        </p:nvSpPr>
        <p:spPr>
          <a:xfrm>
            <a:off x="1366384" y="2321910"/>
            <a:ext cx="9515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Białostoccy Seniorzy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B74BE5D9-A557-49C2-BD24-3021883FF0CF}"/>
              </a:ext>
            </a:extLst>
          </p:cNvPr>
          <p:cNvSpPr txBox="1"/>
          <p:nvPr/>
        </p:nvSpPr>
        <p:spPr>
          <a:xfrm>
            <a:off x="1334125" y="5722942"/>
            <a:ext cx="9515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Białystok, kwiecień 2022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48551838-7A60-4982-8D37-50B2B5C9C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04" y="3380527"/>
            <a:ext cx="3209748" cy="208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06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3446AEBF-EE2B-44F1-8BC7-9D1561D663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2051978"/>
              </p:ext>
            </p:extLst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734D2FAA-CD1D-4DCD-80BF-1EA7D818F788}"/>
              </a:ext>
            </a:extLst>
          </p:cNvPr>
          <p:cNvSpPr txBox="1"/>
          <p:nvPr/>
        </p:nvSpPr>
        <p:spPr>
          <a:xfrm>
            <a:off x="458280" y="1337109"/>
            <a:ext cx="11239139" cy="4067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200" b="1" dirty="0">
                <a:solidFill>
                  <a:srgbClr val="DA0000"/>
                </a:solidFill>
                <a:cs typeface="Times New Roman" panose="02020603050405020304" pitchFamily="18" charset="0"/>
              </a:rPr>
              <a:t>CEL BADANIA</a:t>
            </a:r>
          </a:p>
          <a:p>
            <a:pPr marL="457200" indent="-457200"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Badanie przeprowadzono na zlecenie Urzędu Miasta w Białymstoku w celu szczegółowej oceny sytuacji seniorów w zakresie ich zadowolenia z życia w mieście, relacji międzyludzkich, poczucia bezpieczeństwa oraz poziomu sprawności fizycznej, a co za tym idzie - wymaganego wsparcia w czynnościach dnia codziennego. W ostatniej części kwestionariusza diagnozowano korzystanie z wsparcia oferowanego seniorom przez Miasto Białystok oraz zainteresowanie zróżnicowanymi formami aktywizacji osób starszych. </a:t>
            </a:r>
          </a:p>
          <a:p>
            <a:pPr marL="457200" indent="-457200" algn="just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Niniejsza prezentacja stanowi sumaryczne ujęcie wyników uzyskanych wśród ogółu badanych seniorów (tj. pełnej próby badawczej). Szczegółowe wyniki prezentujące dane </a:t>
            </a:r>
            <a:b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w poszczególnych grupach (np. wiekowych, płciowych itd.) oraz ich analizę przedstawiono </a:t>
            </a:r>
            <a:b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w raporcie „</a:t>
            </a:r>
            <a:r>
              <a:rPr lang="pl-PL" sz="2200" i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Białostoccy Seniorzy – jakość życia w wybranych aspektach”.</a:t>
            </a:r>
            <a:endParaRPr lang="pl-PL" sz="22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94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3446AEBF-EE2B-44F1-8BC7-9D1561D66334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734D2FAA-CD1D-4DCD-80BF-1EA7D818F788}"/>
              </a:ext>
            </a:extLst>
          </p:cNvPr>
          <p:cNvSpPr txBox="1"/>
          <p:nvPr/>
        </p:nvSpPr>
        <p:spPr>
          <a:xfrm>
            <a:off x="458280" y="1570023"/>
            <a:ext cx="11239139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200" b="1" dirty="0">
                <a:solidFill>
                  <a:srgbClr val="DA0000"/>
                </a:solidFill>
                <a:cs typeface="Times New Roman" panose="02020603050405020304" pitchFamily="18" charset="0"/>
              </a:rPr>
              <a:t>RESPONDENT</a:t>
            </a:r>
          </a:p>
          <a:p>
            <a:pPr marL="457200" indent="-457200" algn="just">
              <a:lnSpc>
                <a:spcPts val="24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Badanie przeprowadzono z osobami dorosłymi, zamieszkałymi na terenie miasta Białegostoku, mającymi minimum 60 lat.</a:t>
            </a:r>
            <a:endParaRPr lang="pl-PL" sz="2200" dirty="0">
              <a:cs typeface="Times New Roman" panose="02020603050405020304" pitchFamily="18" charset="0"/>
            </a:endParaRPr>
          </a:p>
          <a:p>
            <a:pPr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200" b="1" dirty="0">
                <a:solidFill>
                  <a:srgbClr val="DA0000"/>
                </a:solidFill>
                <a:cs typeface="Times New Roman" panose="02020603050405020304" pitchFamily="18" charset="0"/>
              </a:rPr>
              <a:t>METODOLOGIA</a:t>
            </a:r>
          </a:p>
          <a:p>
            <a:pPr marL="457200" indent="-457200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Badanie ilościowe: bezpośrednie standaryzowane wywiady kwestionariuszowe w wersji papierowej (PAPI).</a:t>
            </a:r>
          </a:p>
          <a:p>
            <a:pPr marL="457200" indent="-457200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Liczba zrealizowanych wywiadów N=1065.</a:t>
            </a:r>
          </a:p>
          <a:p>
            <a:pPr marL="457200" indent="-457200" algn="just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Badanie terenowe zrealizowano w listopadzie i grudniu 2021 roku.</a:t>
            </a:r>
          </a:p>
        </p:txBody>
      </p:sp>
    </p:spTree>
    <p:extLst>
      <p:ext uri="{BB962C8B-B14F-4D97-AF65-F5344CB8AC3E}">
        <p14:creationId xmlns:p14="http://schemas.microsoft.com/office/powerpoint/2010/main" val="302907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" name="Wykres 139">
            <a:extLst>
              <a:ext uri="{FF2B5EF4-FFF2-40B4-BE49-F238E27FC236}">
                <a16:creationId xmlns:a16="http://schemas.microsoft.com/office/drawing/2014/main" xmlns="" id="{65C94C56-6B5D-428D-9242-38C721C1DB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568053"/>
              </p:ext>
            </p:extLst>
          </p:nvPr>
        </p:nvGraphicFramePr>
        <p:xfrm>
          <a:off x="7699212" y="4198902"/>
          <a:ext cx="1712217" cy="1116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9" name="Wykres 128">
            <a:extLst>
              <a:ext uri="{FF2B5EF4-FFF2-40B4-BE49-F238E27FC236}">
                <a16:creationId xmlns:a16="http://schemas.microsoft.com/office/drawing/2014/main" xmlns="" id="{668F838B-B002-430E-94F8-509EA9B765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367592"/>
              </p:ext>
            </p:extLst>
          </p:nvPr>
        </p:nvGraphicFramePr>
        <p:xfrm>
          <a:off x="3078373" y="1187498"/>
          <a:ext cx="2557842" cy="1696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0" name="Wykres 129">
            <a:extLst>
              <a:ext uri="{FF2B5EF4-FFF2-40B4-BE49-F238E27FC236}">
                <a16:creationId xmlns:a16="http://schemas.microsoft.com/office/drawing/2014/main" xmlns="" id="{04FFD2E9-3622-4D35-B07A-BE432FBCD0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4697052"/>
              </p:ext>
            </p:extLst>
          </p:nvPr>
        </p:nvGraphicFramePr>
        <p:xfrm>
          <a:off x="1483763" y="1175998"/>
          <a:ext cx="2557842" cy="1696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7" name="Grafika 66" descr="Kobieta">
            <a:extLst>
              <a:ext uri="{FF2B5EF4-FFF2-40B4-BE49-F238E27FC236}">
                <a16:creationId xmlns:a16="http://schemas.microsoft.com/office/drawing/2014/main" xmlns="" id="{B7FDB5B8-713D-49AB-AAD7-5891CA979F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756878" y="864462"/>
            <a:ext cx="444884" cy="472628"/>
          </a:xfrm>
          <a:prstGeom prst="rect">
            <a:avLst/>
          </a:prstGeom>
        </p:spPr>
      </p:pic>
      <p:pic>
        <p:nvPicPr>
          <p:cNvPr id="69" name="Grafika 68" descr="Mężczyzna">
            <a:extLst>
              <a:ext uri="{FF2B5EF4-FFF2-40B4-BE49-F238E27FC236}">
                <a16:creationId xmlns:a16="http://schemas.microsoft.com/office/drawing/2014/main" xmlns="" id="{128A9227-9C47-4DDF-9BDF-770B4AEBB0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571058" y="864462"/>
            <a:ext cx="444884" cy="472628"/>
          </a:xfrm>
          <a:prstGeom prst="rect">
            <a:avLst/>
          </a:prstGeom>
        </p:spPr>
      </p:pic>
      <p:graphicFrame>
        <p:nvGraphicFramePr>
          <p:cNvPr id="24" name="Wykres 23">
            <a:extLst>
              <a:ext uri="{FF2B5EF4-FFF2-40B4-BE49-F238E27FC236}">
                <a16:creationId xmlns:a16="http://schemas.microsoft.com/office/drawing/2014/main" xmlns="" id="{23FB183F-F028-4BFC-B197-AB2D42E17D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967593"/>
              </p:ext>
            </p:extLst>
          </p:nvPr>
        </p:nvGraphicFramePr>
        <p:xfrm>
          <a:off x="1190459" y="3209025"/>
          <a:ext cx="4468483" cy="2889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6" name="pole tekstowe 15">
            <a:extLst>
              <a:ext uri="{FF2B5EF4-FFF2-40B4-BE49-F238E27FC236}">
                <a16:creationId xmlns:a16="http://schemas.microsoft.com/office/drawing/2014/main" xmlns="" id="{1B3225A8-9959-4C23-9300-4FE10578806C}"/>
              </a:ext>
            </a:extLst>
          </p:cNvPr>
          <p:cNvSpPr txBox="1"/>
          <p:nvPr/>
        </p:nvSpPr>
        <p:spPr>
          <a:xfrm>
            <a:off x="2155941" y="3150730"/>
            <a:ext cx="241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Wykształcenie</a:t>
            </a:r>
          </a:p>
        </p:txBody>
      </p: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xmlns="" id="{4C7D3837-B872-4912-B82B-1F423801B9A3}"/>
              </a:ext>
            </a:extLst>
          </p:cNvPr>
          <p:cNvCxnSpPr/>
          <p:nvPr/>
        </p:nvCxnSpPr>
        <p:spPr>
          <a:xfrm flipH="1" flipV="1">
            <a:off x="1091104" y="3071645"/>
            <a:ext cx="4716000" cy="133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ole tekstowe 56">
            <a:extLst>
              <a:ext uri="{FF2B5EF4-FFF2-40B4-BE49-F238E27FC236}">
                <a16:creationId xmlns:a16="http://schemas.microsoft.com/office/drawing/2014/main" xmlns="" id="{A5E7D9B0-59BB-47F9-9564-A6739B7827CD}"/>
              </a:ext>
            </a:extLst>
          </p:cNvPr>
          <p:cNvSpPr txBox="1"/>
          <p:nvPr/>
        </p:nvSpPr>
        <p:spPr>
          <a:xfrm>
            <a:off x="2405742" y="1758046"/>
            <a:ext cx="795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63%</a:t>
            </a:r>
          </a:p>
        </p:txBody>
      </p:sp>
      <p:sp>
        <p:nvSpPr>
          <p:cNvPr id="58" name="pole tekstowe 57">
            <a:extLst>
              <a:ext uri="{FF2B5EF4-FFF2-40B4-BE49-F238E27FC236}">
                <a16:creationId xmlns:a16="http://schemas.microsoft.com/office/drawing/2014/main" xmlns="" id="{AB064FED-FC6E-4B26-95E6-56C8BC1A5863}"/>
              </a:ext>
            </a:extLst>
          </p:cNvPr>
          <p:cNvSpPr txBox="1"/>
          <p:nvPr/>
        </p:nvSpPr>
        <p:spPr>
          <a:xfrm>
            <a:off x="4015375" y="1758046"/>
            <a:ext cx="795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37%</a:t>
            </a:r>
          </a:p>
        </p:txBody>
      </p:sp>
      <p:pic>
        <p:nvPicPr>
          <p:cNvPr id="73" name="Grafika 72" descr="Czapka ukończenia szkoły">
            <a:extLst>
              <a:ext uri="{FF2B5EF4-FFF2-40B4-BE49-F238E27FC236}">
                <a16:creationId xmlns:a16="http://schemas.microsoft.com/office/drawing/2014/main" xmlns="" id="{43E97ED1-4627-40D6-86BD-A91BDE75BF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091138" y="4505675"/>
            <a:ext cx="555505" cy="555505"/>
          </a:xfrm>
          <a:prstGeom prst="rect">
            <a:avLst/>
          </a:prstGeom>
        </p:spPr>
      </p:pic>
      <p:graphicFrame>
        <p:nvGraphicFramePr>
          <p:cNvPr id="131" name="Wykres 130">
            <a:extLst>
              <a:ext uri="{FF2B5EF4-FFF2-40B4-BE49-F238E27FC236}">
                <a16:creationId xmlns:a16="http://schemas.microsoft.com/office/drawing/2014/main" xmlns="" id="{AD0780DA-C318-4324-AD45-CD397B1000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3335520"/>
              </p:ext>
            </p:extLst>
          </p:nvPr>
        </p:nvGraphicFramePr>
        <p:xfrm>
          <a:off x="7699212" y="1086927"/>
          <a:ext cx="1712217" cy="1116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32" name="pole tekstowe 131">
            <a:extLst>
              <a:ext uri="{FF2B5EF4-FFF2-40B4-BE49-F238E27FC236}">
                <a16:creationId xmlns:a16="http://schemas.microsoft.com/office/drawing/2014/main" xmlns="" id="{FE5FD491-E8F0-4618-92F7-EF8E1FA79D4A}"/>
              </a:ext>
            </a:extLst>
          </p:cNvPr>
          <p:cNvSpPr txBox="1"/>
          <p:nvPr/>
        </p:nvSpPr>
        <p:spPr>
          <a:xfrm>
            <a:off x="2379464" y="787097"/>
            <a:ext cx="241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Płeć</a:t>
            </a:r>
          </a:p>
        </p:txBody>
      </p:sp>
      <p:sp>
        <p:nvSpPr>
          <p:cNvPr id="134" name="pole tekstowe 133">
            <a:extLst>
              <a:ext uri="{FF2B5EF4-FFF2-40B4-BE49-F238E27FC236}">
                <a16:creationId xmlns:a16="http://schemas.microsoft.com/office/drawing/2014/main" xmlns="" id="{79438F84-D930-4882-ACC0-E276C4B83671}"/>
              </a:ext>
            </a:extLst>
          </p:cNvPr>
          <p:cNvSpPr txBox="1"/>
          <p:nvPr/>
        </p:nvSpPr>
        <p:spPr>
          <a:xfrm>
            <a:off x="8177428" y="411576"/>
            <a:ext cx="241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Wiek w latach</a:t>
            </a:r>
          </a:p>
        </p:txBody>
      </p:sp>
      <p:sp>
        <p:nvSpPr>
          <p:cNvPr id="135" name="pole tekstowe 134">
            <a:extLst>
              <a:ext uri="{FF2B5EF4-FFF2-40B4-BE49-F238E27FC236}">
                <a16:creationId xmlns:a16="http://schemas.microsoft.com/office/drawing/2014/main" xmlns="" id="{B70B62A7-60DD-4A7C-ABD3-8D4A45C8C393}"/>
              </a:ext>
            </a:extLst>
          </p:cNvPr>
          <p:cNvSpPr txBox="1"/>
          <p:nvPr/>
        </p:nvSpPr>
        <p:spPr>
          <a:xfrm>
            <a:off x="8168476" y="1433316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22%</a:t>
            </a:r>
          </a:p>
        </p:txBody>
      </p:sp>
      <p:graphicFrame>
        <p:nvGraphicFramePr>
          <p:cNvPr id="136" name="Wykres 135">
            <a:extLst>
              <a:ext uri="{FF2B5EF4-FFF2-40B4-BE49-F238E27FC236}">
                <a16:creationId xmlns:a16="http://schemas.microsoft.com/office/drawing/2014/main" xmlns="" id="{539DC62D-8BA1-4E75-A73E-0232CA17CD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9342327"/>
              </p:ext>
            </p:extLst>
          </p:nvPr>
        </p:nvGraphicFramePr>
        <p:xfrm>
          <a:off x="7699212" y="2124252"/>
          <a:ext cx="1712217" cy="1116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37" name="pole tekstowe 136">
            <a:extLst>
              <a:ext uri="{FF2B5EF4-FFF2-40B4-BE49-F238E27FC236}">
                <a16:creationId xmlns:a16="http://schemas.microsoft.com/office/drawing/2014/main" xmlns="" id="{03475907-3696-4601-9F15-A45E043227B7}"/>
              </a:ext>
            </a:extLst>
          </p:cNvPr>
          <p:cNvSpPr txBox="1"/>
          <p:nvPr/>
        </p:nvSpPr>
        <p:spPr>
          <a:xfrm>
            <a:off x="8168476" y="2474237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26%</a:t>
            </a:r>
          </a:p>
        </p:txBody>
      </p:sp>
      <p:graphicFrame>
        <p:nvGraphicFramePr>
          <p:cNvPr id="138" name="Wykres 137">
            <a:extLst>
              <a:ext uri="{FF2B5EF4-FFF2-40B4-BE49-F238E27FC236}">
                <a16:creationId xmlns:a16="http://schemas.microsoft.com/office/drawing/2014/main" xmlns="" id="{FA9EF7AF-6827-4555-A178-2C4ED9ECF8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1544725"/>
              </p:ext>
            </p:extLst>
          </p:nvPr>
        </p:nvGraphicFramePr>
        <p:xfrm>
          <a:off x="7699212" y="3161577"/>
          <a:ext cx="1712217" cy="1116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139" name="pole tekstowe 138">
            <a:extLst>
              <a:ext uri="{FF2B5EF4-FFF2-40B4-BE49-F238E27FC236}">
                <a16:creationId xmlns:a16="http://schemas.microsoft.com/office/drawing/2014/main" xmlns="" id="{31D17E59-5079-429E-9F26-C618DFAD2E4A}"/>
              </a:ext>
            </a:extLst>
          </p:cNvPr>
          <p:cNvSpPr txBox="1"/>
          <p:nvPr/>
        </p:nvSpPr>
        <p:spPr>
          <a:xfrm>
            <a:off x="8168476" y="3515158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24%</a:t>
            </a:r>
          </a:p>
        </p:txBody>
      </p:sp>
      <p:sp>
        <p:nvSpPr>
          <p:cNvPr id="141" name="pole tekstowe 140">
            <a:extLst>
              <a:ext uri="{FF2B5EF4-FFF2-40B4-BE49-F238E27FC236}">
                <a16:creationId xmlns:a16="http://schemas.microsoft.com/office/drawing/2014/main" xmlns="" id="{2FC421B3-893A-4607-956A-48B56E0A3B77}"/>
              </a:ext>
            </a:extLst>
          </p:cNvPr>
          <p:cNvSpPr txBox="1"/>
          <p:nvPr/>
        </p:nvSpPr>
        <p:spPr>
          <a:xfrm>
            <a:off x="8168476" y="4547453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16%</a:t>
            </a:r>
          </a:p>
        </p:txBody>
      </p:sp>
      <p:graphicFrame>
        <p:nvGraphicFramePr>
          <p:cNvPr id="142" name="Wykres 141">
            <a:extLst>
              <a:ext uri="{FF2B5EF4-FFF2-40B4-BE49-F238E27FC236}">
                <a16:creationId xmlns:a16="http://schemas.microsoft.com/office/drawing/2014/main" xmlns="" id="{E51FAE48-EAB2-4F30-9E5D-BDEDC68784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4370225"/>
              </p:ext>
            </p:extLst>
          </p:nvPr>
        </p:nvGraphicFramePr>
        <p:xfrm>
          <a:off x="7699212" y="5236226"/>
          <a:ext cx="1712217" cy="1116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143" name="pole tekstowe 142">
            <a:extLst>
              <a:ext uri="{FF2B5EF4-FFF2-40B4-BE49-F238E27FC236}">
                <a16:creationId xmlns:a16="http://schemas.microsoft.com/office/drawing/2014/main" xmlns="" id="{A296B0C1-8F3C-4183-921D-B805E23A768D}"/>
              </a:ext>
            </a:extLst>
          </p:cNvPr>
          <p:cNvSpPr txBox="1"/>
          <p:nvPr/>
        </p:nvSpPr>
        <p:spPr>
          <a:xfrm>
            <a:off x="8168476" y="5596999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13%</a:t>
            </a:r>
          </a:p>
        </p:txBody>
      </p:sp>
      <p:graphicFrame>
        <p:nvGraphicFramePr>
          <p:cNvPr id="148" name="Diagram 147">
            <a:extLst>
              <a:ext uri="{FF2B5EF4-FFF2-40B4-BE49-F238E27FC236}">
                <a16:creationId xmlns:a16="http://schemas.microsoft.com/office/drawing/2014/main" xmlns="" id="{DA0C3AC6-7D21-4C8D-A8AD-C78CED5592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751032"/>
              </p:ext>
            </p:extLst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xmlns="" id="{41CA3F3A-678B-44B5-87C1-B3375034591A}"/>
              </a:ext>
            </a:extLst>
          </p:cNvPr>
          <p:cNvCxnSpPr/>
          <p:nvPr/>
        </p:nvCxnSpPr>
        <p:spPr>
          <a:xfrm>
            <a:off x="6558944" y="944798"/>
            <a:ext cx="0" cy="4860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4DED43B4-1A0C-405D-9820-E8E2E1A6D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569926"/>
              </p:ext>
            </p:extLst>
          </p:nvPr>
        </p:nvGraphicFramePr>
        <p:xfrm>
          <a:off x="6766001" y="1121434"/>
          <a:ext cx="1291087" cy="5046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087">
                  <a:extLst>
                    <a:ext uri="{9D8B030D-6E8A-4147-A177-3AD203B41FA5}">
                      <a16:colId xmlns:a16="http://schemas.microsoft.com/office/drawing/2014/main" xmlns="" val="3478958715"/>
                    </a:ext>
                  </a:extLst>
                </a:gridCol>
              </a:tblGrid>
              <a:tr h="1065994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60-64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7515829"/>
                  </a:ext>
                </a:extLst>
              </a:tr>
              <a:tr h="1065994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65-69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57902683"/>
                  </a:ext>
                </a:extLst>
              </a:tr>
              <a:tr h="1065994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70-74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46026760"/>
                  </a:ext>
                </a:extLst>
              </a:tr>
              <a:tr h="1065994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75-79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74944542"/>
                  </a:ext>
                </a:extLst>
              </a:tr>
              <a:tr h="78247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pl-PL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 +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64752244"/>
                  </a:ext>
                </a:extLst>
              </a:tr>
            </a:tbl>
          </a:graphicData>
        </a:graphic>
      </p:graphicFrame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21152620-BA6D-4C77-B7D4-18BBC0785719}"/>
              </a:ext>
            </a:extLst>
          </p:cNvPr>
          <p:cNvSpPr txBox="1"/>
          <p:nvPr/>
        </p:nvSpPr>
        <p:spPr>
          <a:xfrm>
            <a:off x="7346422" y="865897"/>
            <a:ext cx="2413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i="1" dirty="0">
                <a:cs typeface="Times New Roman" panose="02020603050405020304" pitchFamily="18" charset="0"/>
              </a:rPr>
              <a:t>Ogółem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0E91F8F8-E33A-4B1D-8CD2-0A9430DC5FAE}"/>
              </a:ext>
            </a:extLst>
          </p:cNvPr>
          <p:cNvSpPr txBox="1"/>
          <p:nvPr/>
        </p:nvSpPr>
        <p:spPr>
          <a:xfrm>
            <a:off x="9727724" y="1463612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rgbClr val="C00000"/>
                </a:solidFill>
              </a:rPr>
              <a:t>23%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xmlns="" id="{F1C04769-9C06-4B3C-8BD9-7A659C2B51D4}"/>
              </a:ext>
            </a:extLst>
          </p:cNvPr>
          <p:cNvSpPr txBox="1"/>
          <p:nvPr/>
        </p:nvSpPr>
        <p:spPr>
          <a:xfrm>
            <a:off x="10535729" y="1463612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20%</a:t>
            </a:r>
          </a:p>
        </p:txBody>
      </p:sp>
      <p:pic>
        <p:nvPicPr>
          <p:cNvPr id="33" name="Grafika 32" descr="Kobieta">
            <a:extLst>
              <a:ext uri="{FF2B5EF4-FFF2-40B4-BE49-F238E27FC236}">
                <a16:creationId xmlns:a16="http://schemas.microsoft.com/office/drawing/2014/main" xmlns="" id="{3245288C-6CD6-4433-9906-49B9C08DEAF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63092" y="1172144"/>
            <a:ext cx="1438234" cy="1527924"/>
          </a:xfrm>
          <a:prstGeom prst="rect">
            <a:avLst/>
          </a:prstGeom>
        </p:spPr>
      </p:pic>
      <p:pic>
        <p:nvPicPr>
          <p:cNvPr id="34" name="Grafika 33" descr="Mężczyzna">
            <a:extLst>
              <a:ext uri="{FF2B5EF4-FFF2-40B4-BE49-F238E27FC236}">
                <a16:creationId xmlns:a16="http://schemas.microsoft.com/office/drawing/2014/main" xmlns="" id="{A23CBF1A-3997-489D-8832-E7DCC6E179A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855314" y="1172144"/>
            <a:ext cx="1438234" cy="1527924"/>
          </a:xfrm>
          <a:prstGeom prst="rect">
            <a:avLst/>
          </a:prstGeom>
        </p:spPr>
      </p:pic>
      <p:sp>
        <p:nvSpPr>
          <p:cNvPr id="35" name="pole tekstowe 34">
            <a:extLst>
              <a:ext uri="{FF2B5EF4-FFF2-40B4-BE49-F238E27FC236}">
                <a16:creationId xmlns:a16="http://schemas.microsoft.com/office/drawing/2014/main" xmlns="" id="{8BAB2407-D49F-4334-973A-325B9FCB3543}"/>
              </a:ext>
            </a:extLst>
          </p:cNvPr>
          <p:cNvSpPr txBox="1"/>
          <p:nvPr/>
        </p:nvSpPr>
        <p:spPr>
          <a:xfrm>
            <a:off x="9727724" y="2498064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rgbClr val="C00000"/>
                </a:solidFill>
              </a:rPr>
              <a:t>25%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xmlns="" id="{DFAFD7A6-3F7C-4F4E-A2F8-BC7A3E5574B6}"/>
              </a:ext>
            </a:extLst>
          </p:cNvPr>
          <p:cNvSpPr txBox="1"/>
          <p:nvPr/>
        </p:nvSpPr>
        <p:spPr>
          <a:xfrm>
            <a:off x="10535729" y="2498064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27%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xmlns="" id="{2463FB24-D271-4BEC-9A89-22A3548E3A33}"/>
              </a:ext>
            </a:extLst>
          </p:cNvPr>
          <p:cNvSpPr txBox="1"/>
          <p:nvPr/>
        </p:nvSpPr>
        <p:spPr>
          <a:xfrm>
            <a:off x="9727724" y="3532516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rgbClr val="C00000"/>
                </a:solidFill>
              </a:rPr>
              <a:t>23%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xmlns="" id="{4FC55204-4CF6-4943-8530-C86D144259AA}"/>
              </a:ext>
            </a:extLst>
          </p:cNvPr>
          <p:cNvSpPr txBox="1"/>
          <p:nvPr/>
        </p:nvSpPr>
        <p:spPr>
          <a:xfrm>
            <a:off x="10535729" y="3532516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24%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xmlns="" id="{3ECD105D-4327-4F57-9255-FB4734C01A4C}"/>
              </a:ext>
            </a:extLst>
          </p:cNvPr>
          <p:cNvSpPr txBox="1"/>
          <p:nvPr/>
        </p:nvSpPr>
        <p:spPr>
          <a:xfrm>
            <a:off x="9727724" y="4566968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rgbClr val="C00000"/>
                </a:solidFill>
              </a:rPr>
              <a:t>15%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xmlns="" id="{C14B096E-BB8E-4A62-9909-097A927C7FFA}"/>
              </a:ext>
            </a:extLst>
          </p:cNvPr>
          <p:cNvSpPr txBox="1"/>
          <p:nvPr/>
        </p:nvSpPr>
        <p:spPr>
          <a:xfrm>
            <a:off x="10535729" y="4566968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16%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xmlns="" id="{1DF516D9-EE82-4A2B-91D8-5370918BC29A}"/>
              </a:ext>
            </a:extLst>
          </p:cNvPr>
          <p:cNvSpPr txBox="1"/>
          <p:nvPr/>
        </p:nvSpPr>
        <p:spPr>
          <a:xfrm>
            <a:off x="9727724" y="5618671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rgbClr val="C00000"/>
                </a:solidFill>
              </a:rPr>
              <a:t>14%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xmlns="" id="{455B1ED5-F768-4533-8AF0-3F2EBA0983AD}"/>
              </a:ext>
            </a:extLst>
          </p:cNvPr>
          <p:cNvSpPr txBox="1"/>
          <p:nvPr/>
        </p:nvSpPr>
        <p:spPr>
          <a:xfrm>
            <a:off x="10535729" y="5618671"/>
            <a:ext cx="785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12%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7C428CDE-A71B-483E-AE71-866CAA19509E}"/>
              </a:ext>
            </a:extLst>
          </p:cNvPr>
          <p:cNvSpPr txBox="1"/>
          <p:nvPr/>
        </p:nvSpPr>
        <p:spPr>
          <a:xfrm>
            <a:off x="9670226" y="1268088"/>
            <a:ext cx="586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50" dirty="0"/>
              <a:t>N=674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xmlns="" id="{F3CB39B6-3913-4548-A088-0E4A52C9EED2}"/>
              </a:ext>
            </a:extLst>
          </p:cNvPr>
          <p:cNvSpPr txBox="1"/>
          <p:nvPr/>
        </p:nvSpPr>
        <p:spPr>
          <a:xfrm>
            <a:off x="10529994" y="1256590"/>
            <a:ext cx="586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50" dirty="0"/>
              <a:t>N=391</a:t>
            </a:r>
          </a:p>
        </p:txBody>
      </p: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xmlns="" id="{9D02B670-633F-4082-AA96-8BDB6D2C25CF}"/>
              </a:ext>
            </a:extLst>
          </p:cNvPr>
          <p:cNvCxnSpPr/>
          <p:nvPr/>
        </p:nvCxnSpPr>
        <p:spPr>
          <a:xfrm flipH="1">
            <a:off x="9801715" y="2106061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xmlns="" id="{50691545-E5A2-4885-8F36-151277888644}"/>
              </a:ext>
            </a:extLst>
          </p:cNvPr>
          <p:cNvCxnSpPr/>
          <p:nvPr/>
        </p:nvCxnSpPr>
        <p:spPr>
          <a:xfrm flipH="1">
            <a:off x="9801715" y="3168910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xmlns="" id="{A074B3F2-877B-4B1D-A6FD-F5B2A067A9A3}"/>
              </a:ext>
            </a:extLst>
          </p:cNvPr>
          <p:cNvCxnSpPr>
            <a:cxnSpLocks/>
          </p:cNvCxnSpPr>
          <p:nvPr/>
        </p:nvCxnSpPr>
        <p:spPr>
          <a:xfrm flipH="1">
            <a:off x="9801715" y="4231759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xmlns="" id="{E27AE848-DDD6-40DA-B7CE-9CD31B22F4AE}"/>
              </a:ext>
            </a:extLst>
          </p:cNvPr>
          <p:cNvCxnSpPr>
            <a:cxnSpLocks/>
          </p:cNvCxnSpPr>
          <p:nvPr/>
        </p:nvCxnSpPr>
        <p:spPr>
          <a:xfrm flipH="1">
            <a:off x="9801715" y="5294608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307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Wykres 104">
            <a:extLst>
              <a:ext uri="{FF2B5EF4-FFF2-40B4-BE49-F238E27FC236}">
                <a16:creationId xmlns:a16="http://schemas.microsoft.com/office/drawing/2014/main" xmlns="" id="{75E3D643-0599-4FB2-921B-6293E70B9C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5212724"/>
              </p:ext>
            </p:extLst>
          </p:nvPr>
        </p:nvGraphicFramePr>
        <p:xfrm>
          <a:off x="7421412" y="589588"/>
          <a:ext cx="4741839" cy="3640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trzałka: prążkowana w prawo 1">
            <a:extLst>
              <a:ext uri="{FF2B5EF4-FFF2-40B4-BE49-F238E27FC236}">
                <a16:creationId xmlns:a16="http://schemas.microsoft.com/office/drawing/2014/main" xmlns="" id="{7BFC1180-3450-4F7A-99BA-B19BB84FECC4}"/>
              </a:ext>
            </a:extLst>
          </p:cNvPr>
          <p:cNvSpPr/>
          <p:nvPr/>
        </p:nvSpPr>
        <p:spPr>
          <a:xfrm>
            <a:off x="4080300" y="954031"/>
            <a:ext cx="3355675" cy="1738080"/>
          </a:xfrm>
          <a:prstGeom prst="stripedRightArrow">
            <a:avLst>
              <a:gd name="adj1" fmla="val 100000"/>
              <a:gd name="adj2" fmla="val 4309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xmlns="" id="{AE14FFB5-FB09-4C95-A580-E959C0EB78AC}"/>
              </a:ext>
            </a:extLst>
          </p:cNvPr>
          <p:cNvSpPr txBox="1"/>
          <p:nvPr/>
        </p:nvSpPr>
        <p:spPr>
          <a:xfrm>
            <a:off x="1369184" y="1077345"/>
            <a:ext cx="241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Zamieszkanie</a:t>
            </a:r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xmlns="" id="{84641F92-5130-42A2-A0BF-6E80C421523D}"/>
              </a:ext>
            </a:extLst>
          </p:cNvPr>
          <p:cNvCxnSpPr/>
          <p:nvPr/>
        </p:nvCxnSpPr>
        <p:spPr>
          <a:xfrm>
            <a:off x="3739316" y="679404"/>
            <a:ext cx="0" cy="5400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4" name="Wykres 83">
            <a:extLst>
              <a:ext uri="{FF2B5EF4-FFF2-40B4-BE49-F238E27FC236}">
                <a16:creationId xmlns:a16="http://schemas.microsoft.com/office/drawing/2014/main" xmlns="" id="{A5D7C8BD-2B0A-45E2-A930-0A762059FE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8277495"/>
              </p:ext>
            </p:extLst>
          </p:nvPr>
        </p:nvGraphicFramePr>
        <p:xfrm>
          <a:off x="-103516" y="1639027"/>
          <a:ext cx="4037166" cy="4192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3" name="pole tekstowe 92">
            <a:extLst>
              <a:ext uri="{FF2B5EF4-FFF2-40B4-BE49-F238E27FC236}">
                <a16:creationId xmlns:a16="http://schemas.microsoft.com/office/drawing/2014/main" xmlns="" id="{F9AEB490-F9AF-4FEF-9CFA-9B30E1A52E42}"/>
              </a:ext>
            </a:extLst>
          </p:cNvPr>
          <p:cNvSpPr txBox="1"/>
          <p:nvPr/>
        </p:nvSpPr>
        <p:spPr>
          <a:xfrm>
            <a:off x="6525923" y="458605"/>
            <a:ext cx="3725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Sytuacja mieszkaniowa</a:t>
            </a:r>
            <a:endParaRPr lang="pl-PL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xmlns="" id="{7A06C795-0749-450A-96CB-0E008A8B232A}"/>
              </a:ext>
            </a:extLst>
          </p:cNvPr>
          <p:cNvGrpSpPr/>
          <p:nvPr/>
        </p:nvGrpSpPr>
        <p:grpSpPr>
          <a:xfrm>
            <a:off x="5149978" y="1921859"/>
            <a:ext cx="1428465" cy="720396"/>
            <a:chOff x="5132720" y="4382217"/>
            <a:chExt cx="1428465" cy="720396"/>
          </a:xfrm>
        </p:grpSpPr>
        <p:sp>
          <p:nvSpPr>
            <p:cNvPr id="101" name="pole tekstowe 100">
              <a:extLst>
                <a:ext uri="{FF2B5EF4-FFF2-40B4-BE49-F238E27FC236}">
                  <a16:creationId xmlns:a16="http://schemas.microsoft.com/office/drawing/2014/main" xmlns="" id="{44285FB5-1131-4A3D-852F-EC43442F97CD}"/>
                </a:ext>
              </a:extLst>
            </p:cNvPr>
            <p:cNvSpPr txBox="1"/>
            <p:nvPr/>
          </p:nvSpPr>
          <p:spPr>
            <a:xfrm>
              <a:off x="5391268" y="4579393"/>
              <a:ext cx="1169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24%</a:t>
              </a:r>
            </a:p>
          </p:txBody>
        </p:sp>
        <p:pic>
          <p:nvPicPr>
            <p:cNvPr id="86" name="Grafika 85" descr="Dom">
              <a:extLst>
                <a:ext uri="{FF2B5EF4-FFF2-40B4-BE49-F238E27FC236}">
                  <a16:creationId xmlns:a16="http://schemas.microsoft.com/office/drawing/2014/main" xmlns="" id="{EA8D15B0-EF8D-4479-9A1C-5EFAB8C87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193105" y="4628069"/>
              <a:ext cx="414070" cy="414070"/>
            </a:xfrm>
            <a:prstGeom prst="rect">
              <a:avLst/>
            </a:prstGeom>
          </p:spPr>
        </p:pic>
        <p:sp>
          <p:nvSpPr>
            <p:cNvPr id="96" name="pole tekstowe 95">
              <a:extLst>
                <a:ext uri="{FF2B5EF4-FFF2-40B4-BE49-F238E27FC236}">
                  <a16:creationId xmlns:a16="http://schemas.microsoft.com/office/drawing/2014/main" xmlns="" id="{66F9A27E-C62C-4318-B956-64A0C274DF20}"/>
                </a:ext>
              </a:extLst>
            </p:cNvPr>
            <p:cNvSpPr txBox="1"/>
            <p:nvPr/>
          </p:nvSpPr>
          <p:spPr>
            <a:xfrm>
              <a:off x="5132720" y="4382217"/>
              <a:ext cx="14094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/>
                <a:t>Mieszka w domu</a:t>
              </a:r>
            </a:p>
          </p:txBody>
        </p:sp>
      </p:grpSp>
      <p:grpSp>
        <p:nvGrpSpPr>
          <p:cNvPr id="5" name="Grupa 4">
            <a:extLst>
              <a:ext uri="{FF2B5EF4-FFF2-40B4-BE49-F238E27FC236}">
                <a16:creationId xmlns:a16="http://schemas.microsoft.com/office/drawing/2014/main" xmlns="" id="{ED58C01A-870D-467B-9B8E-C182C96F3F56}"/>
              </a:ext>
            </a:extLst>
          </p:cNvPr>
          <p:cNvGrpSpPr/>
          <p:nvPr/>
        </p:nvGrpSpPr>
        <p:grpSpPr>
          <a:xfrm>
            <a:off x="5857344" y="2771183"/>
            <a:ext cx="1460913" cy="782939"/>
            <a:chOff x="6374924" y="5369225"/>
            <a:chExt cx="1460913" cy="782939"/>
          </a:xfrm>
        </p:grpSpPr>
        <p:pic>
          <p:nvPicPr>
            <p:cNvPr id="92" name="Grafika 91" descr="Miasto">
              <a:extLst>
                <a:ext uri="{FF2B5EF4-FFF2-40B4-BE49-F238E27FC236}">
                  <a16:creationId xmlns:a16="http://schemas.microsoft.com/office/drawing/2014/main" xmlns="" id="{34D82CB8-0170-4368-BCB8-784026B5F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6461185" y="5706370"/>
              <a:ext cx="396813" cy="396813"/>
            </a:xfrm>
            <a:prstGeom prst="rect">
              <a:avLst/>
            </a:prstGeom>
          </p:spPr>
        </p:pic>
        <p:sp>
          <p:nvSpPr>
            <p:cNvPr id="98" name="pole tekstowe 97">
              <a:extLst>
                <a:ext uri="{FF2B5EF4-FFF2-40B4-BE49-F238E27FC236}">
                  <a16:creationId xmlns:a16="http://schemas.microsoft.com/office/drawing/2014/main" xmlns="" id="{AAA161CD-B868-47F5-8912-2C03E0BB5737}"/>
                </a:ext>
              </a:extLst>
            </p:cNvPr>
            <p:cNvSpPr txBox="1"/>
            <p:nvPr/>
          </p:nvSpPr>
          <p:spPr>
            <a:xfrm>
              <a:off x="6374924" y="5369225"/>
              <a:ext cx="1460913" cy="4090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pl-PL" sz="1400" dirty="0"/>
                <a:t>Mieszka w lokalu </a:t>
              </a:r>
            </a:p>
            <a:p>
              <a:pPr>
                <a:lnSpc>
                  <a:spcPts val="1200"/>
                </a:lnSpc>
              </a:pPr>
              <a:r>
                <a:rPr lang="pl-PL" sz="1400" dirty="0"/>
                <a:t>komunalnym</a:t>
              </a:r>
            </a:p>
          </p:txBody>
        </p:sp>
        <p:sp>
          <p:nvSpPr>
            <p:cNvPr id="102" name="pole tekstowe 101">
              <a:extLst>
                <a:ext uri="{FF2B5EF4-FFF2-40B4-BE49-F238E27FC236}">
                  <a16:creationId xmlns:a16="http://schemas.microsoft.com/office/drawing/2014/main" xmlns="" id="{030F582E-43B1-4FED-B239-F5E422817CBE}"/>
                </a:ext>
              </a:extLst>
            </p:cNvPr>
            <p:cNvSpPr txBox="1"/>
            <p:nvPr/>
          </p:nvSpPr>
          <p:spPr>
            <a:xfrm>
              <a:off x="6598968" y="5628944"/>
              <a:ext cx="1169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1%</a:t>
              </a:r>
            </a:p>
          </p:txBody>
        </p:sp>
      </p:grpSp>
      <p:grpSp>
        <p:nvGrpSpPr>
          <p:cNvPr id="4" name="Grupa 3">
            <a:extLst>
              <a:ext uri="{FF2B5EF4-FFF2-40B4-BE49-F238E27FC236}">
                <a16:creationId xmlns:a16="http://schemas.microsoft.com/office/drawing/2014/main" xmlns="" id="{67047179-CF81-4935-B756-7176F4EA88E9}"/>
              </a:ext>
            </a:extLst>
          </p:cNvPr>
          <p:cNvGrpSpPr/>
          <p:nvPr/>
        </p:nvGrpSpPr>
        <p:grpSpPr>
          <a:xfrm>
            <a:off x="4511625" y="1064510"/>
            <a:ext cx="1428465" cy="757779"/>
            <a:chOff x="3916397" y="3196087"/>
            <a:chExt cx="1428465" cy="757779"/>
          </a:xfrm>
        </p:grpSpPr>
        <p:pic>
          <p:nvPicPr>
            <p:cNvPr id="88" name="Grafika 87" descr="Budynek">
              <a:extLst>
                <a:ext uri="{FF2B5EF4-FFF2-40B4-BE49-F238E27FC236}">
                  <a16:creationId xmlns:a16="http://schemas.microsoft.com/office/drawing/2014/main" xmlns="" id="{82C5F067-B8E3-4BE5-9F05-5E558205B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3959530" y="3489384"/>
              <a:ext cx="422695" cy="422695"/>
            </a:xfrm>
            <a:prstGeom prst="rect">
              <a:avLst/>
            </a:prstGeom>
          </p:spPr>
        </p:pic>
        <p:sp>
          <p:nvSpPr>
            <p:cNvPr id="97" name="pole tekstowe 96">
              <a:extLst>
                <a:ext uri="{FF2B5EF4-FFF2-40B4-BE49-F238E27FC236}">
                  <a16:creationId xmlns:a16="http://schemas.microsoft.com/office/drawing/2014/main" xmlns="" id="{72CE59C7-F1F0-4B2D-A4B8-1E5FCEA81D1F}"/>
                </a:ext>
              </a:extLst>
            </p:cNvPr>
            <p:cNvSpPr txBox="1"/>
            <p:nvPr/>
          </p:nvSpPr>
          <p:spPr>
            <a:xfrm>
              <a:off x="3916397" y="3196087"/>
              <a:ext cx="13879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/>
                <a:t>Mieszka w bloku</a:t>
              </a:r>
            </a:p>
          </p:txBody>
        </p:sp>
        <p:sp>
          <p:nvSpPr>
            <p:cNvPr id="103" name="pole tekstowe 102">
              <a:extLst>
                <a:ext uri="{FF2B5EF4-FFF2-40B4-BE49-F238E27FC236}">
                  <a16:creationId xmlns:a16="http://schemas.microsoft.com/office/drawing/2014/main" xmlns="" id="{516A6A25-A244-4463-AFF5-F2C794F98F48}"/>
                </a:ext>
              </a:extLst>
            </p:cNvPr>
            <p:cNvSpPr txBox="1"/>
            <p:nvPr/>
          </p:nvSpPr>
          <p:spPr>
            <a:xfrm>
              <a:off x="4174945" y="3430646"/>
              <a:ext cx="1169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75%</a:t>
              </a:r>
            </a:p>
          </p:txBody>
        </p:sp>
      </p:grpSp>
      <p:graphicFrame>
        <p:nvGraphicFramePr>
          <p:cNvPr id="148" name="Diagram 147">
            <a:extLst>
              <a:ext uri="{FF2B5EF4-FFF2-40B4-BE49-F238E27FC236}">
                <a16:creationId xmlns:a16="http://schemas.microsoft.com/office/drawing/2014/main" xmlns="" id="{DA0C3AC6-7D21-4C8D-A8AD-C78CED55923D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7" name="Grafika 6" descr="Dom">
            <a:extLst>
              <a:ext uri="{FF2B5EF4-FFF2-40B4-BE49-F238E27FC236}">
                <a16:creationId xmlns:a16="http://schemas.microsoft.com/office/drawing/2014/main" xmlns="" id="{E7AFD982-FEF4-4115-9132-8C70DF00BA0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230700" y="1065371"/>
            <a:ext cx="396000" cy="396000"/>
          </a:xfrm>
          <a:prstGeom prst="rect">
            <a:avLst/>
          </a:prstGeom>
        </p:spPr>
      </p:pic>
      <p:pic>
        <p:nvPicPr>
          <p:cNvPr id="12" name="Grafika 11" descr="Szkło powiększające">
            <a:extLst>
              <a:ext uri="{FF2B5EF4-FFF2-40B4-BE49-F238E27FC236}">
                <a16:creationId xmlns:a16="http://schemas.microsoft.com/office/drawing/2014/main" xmlns="" id="{AF5F9F67-5E7F-451D-AB26-196AA398F10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6435425" y="494191"/>
            <a:ext cx="401128" cy="401128"/>
          </a:xfrm>
          <a:prstGeom prst="rect">
            <a:avLst/>
          </a:prstGeom>
        </p:spPr>
      </p:pic>
      <p:sp>
        <p:nvSpPr>
          <p:cNvPr id="24" name="Prostokąt 23">
            <a:extLst>
              <a:ext uri="{FF2B5EF4-FFF2-40B4-BE49-F238E27FC236}">
                <a16:creationId xmlns:a16="http://schemas.microsoft.com/office/drawing/2014/main" xmlns="" id="{5671B1C2-8D5B-49C7-80A0-9E5CC4E17793}"/>
              </a:ext>
            </a:extLst>
          </p:cNvPr>
          <p:cNvSpPr/>
          <p:nvPr/>
        </p:nvSpPr>
        <p:spPr>
          <a:xfrm>
            <a:off x="5274179" y="4015222"/>
            <a:ext cx="618509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Relacje sąsiedzkie seniorów a miejsce zamieszkanie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xmlns="" id="{CB746724-6654-4649-982E-3696A464842C}"/>
              </a:ext>
            </a:extLst>
          </p:cNvPr>
          <p:cNvSpPr txBox="1"/>
          <p:nvPr/>
        </p:nvSpPr>
        <p:spPr>
          <a:xfrm>
            <a:off x="7274512" y="5810580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3%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xmlns="" id="{02AFDBFA-B40A-4AD0-B8AA-1207B9587A31}"/>
              </a:ext>
            </a:extLst>
          </p:cNvPr>
          <p:cNvSpPr txBox="1"/>
          <p:nvPr/>
        </p:nvSpPr>
        <p:spPr>
          <a:xfrm>
            <a:off x="7293905" y="5362692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43%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xmlns="" id="{E580946C-A150-4EB3-B4A4-99BF06790013}"/>
              </a:ext>
            </a:extLst>
          </p:cNvPr>
          <p:cNvSpPr txBox="1"/>
          <p:nvPr/>
        </p:nvSpPr>
        <p:spPr>
          <a:xfrm>
            <a:off x="7297331" y="4914803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54%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xmlns="" id="{DC28C5A5-2045-4F88-8AD1-AA6E5559B2C9}"/>
              </a:ext>
            </a:extLst>
          </p:cNvPr>
          <p:cNvSpPr txBox="1"/>
          <p:nvPr/>
        </p:nvSpPr>
        <p:spPr>
          <a:xfrm>
            <a:off x="4028540" y="5006484"/>
            <a:ext cx="3260785" cy="22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pl-PL" sz="1400" b="1" i="1" dirty="0">
                <a:solidFill>
                  <a:schemeClr val="accent5">
                    <a:lumMod val="50000"/>
                  </a:schemeClr>
                </a:solidFill>
              </a:rPr>
              <a:t>Zna większość  lub wszystkich sąsiadów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772E3E65-CF0A-48F0-A769-E8E9B5B0FA87}"/>
              </a:ext>
            </a:extLst>
          </p:cNvPr>
          <p:cNvSpPr txBox="1"/>
          <p:nvPr/>
        </p:nvSpPr>
        <p:spPr>
          <a:xfrm>
            <a:off x="4028540" y="5902309"/>
            <a:ext cx="3091420" cy="22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pl-PL" sz="1400" b="1" i="1" dirty="0">
                <a:solidFill>
                  <a:srgbClr val="C00000"/>
                </a:solidFill>
              </a:rPr>
              <a:t>Nie zna w ogóle swoich sąsiadów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xmlns="" id="{F39E0616-ED1B-4142-998F-9AC769F9EB6D}"/>
              </a:ext>
            </a:extLst>
          </p:cNvPr>
          <p:cNvSpPr txBox="1"/>
          <p:nvPr/>
        </p:nvSpPr>
        <p:spPr>
          <a:xfrm>
            <a:off x="4028541" y="5454397"/>
            <a:ext cx="2810181" cy="226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pl-PL" sz="14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Zna tylko nielicznych sąsiadów</a:t>
            </a:r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xmlns="" id="{D1482D5C-C105-4E92-A9CE-A1F6EEC796CF}"/>
              </a:ext>
            </a:extLst>
          </p:cNvPr>
          <p:cNvGrpSpPr/>
          <p:nvPr/>
        </p:nvGrpSpPr>
        <p:grpSpPr>
          <a:xfrm>
            <a:off x="4524405" y="4037666"/>
            <a:ext cx="829953" cy="362804"/>
            <a:chOff x="5734049" y="2495549"/>
            <a:chExt cx="1057275" cy="428625"/>
          </a:xfrm>
          <a:solidFill>
            <a:schemeClr val="accent5">
              <a:lumMod val="50000"/>
            </a:schemeClr>
          </a:solidFill>
        </p:grpSpPr>
        <p:pic>
          <p:nvPicPr>
            <p:cNvPr id="33" name="Grafika 32" descr="Dom">
              <a:extLst>
                <a:ext uri="{FF2B5EF4-FFF2-40B4-BE49-F238E27FC236}">
                  <a16:creationId xmlns:a16="http://schemas.microsoft.com/office/drawing/2014/main" xmlns="" id="{B3197D05-D459-461B-9C31-A9F1A6EB5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5734049" y="2495549"/>
              <a:ext cx="428625" cy="428625"/>
            </a:xfrm>
            <a:prstGeom prst="rect">
              <a:avLst/>
            </a:prstGeom>
          </p:spPr>
        </p:pic>
        <p:pic>
          <p:nvPicPr>
            <p:cNvPr id="34" name="Grafika 33" descr="Dom">
              <a:extLst>
                <a:ext uri="{FF2B5EF4-FFF2-40B4-BE49-F238E27FC236}">
                  <a16:creationId xmlns:a16="http://schemas.microsoft.com/office/drawing/2014/main" xmlns="" id="{9EC3B848-3975-44FB-BA37-4558E3E2B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6362699" y="2495549"/>
              <a:ext cx="428625" cy="428625"/>
            </a:xfrm>
            <a:prstGeom prst="rect">
              <a:avLst/>
            </a:prstGeom>
          </p:spPr>
        </p:pic>
        <p:pic>
          <p:nvPicPr>
            <p:cNvPr id="35" name="Grafika 34" descr="Kobieta">
              <a:extLst>
                <a:ext uri="{FF2B5EF4-FFF2-40B4-BE49-F238E27FC236}">
                  <a16:creationId xmlns:a16="http://schemas.microsoft.com/office/drawing/2014/main" xmlns="" id="{EB1AD7D5-7B42-4918-851D-BC3F9BB57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6076951" y="2667001"/>
              <a:ext cx="228599" cy="228599"/>
            </a:xfrm>
            <a:prstGeom prst="rect">
              <a:avLst/>
            </a:prstGeom>
          </p:spPr>
        </p:pic>
        <p:pic>
          <p:nvPicPr>
            <p:cNvPr id="36" name="Grafika 35" descr="Kobieta">
              <a:extLst>
                <a:ext uri="{FF2B5EF4-FFF2-40B4-BE49-F238E27FC236}">
                  <a16:creationId xmlns:a16="http://schemas.microsoft.com/office/drawing/2014/main" xmlns="" id="{59A5F4BD-A420-4965-A057-6B3047DAA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6219826" y="2667001"/>
              <a:ext cx="228599" cy="228599"/>
            </a:xfrm>
            <a:prstGeom prst="rect">
              <a:avLst/>
            </a:prstGeom>
          </p:spPr>
        </p:pic>
      </p:grp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345AA3FD-8DAE-42CF-A6D3-E5D5B1EA3551}"/>
              </a:ext>
            </a:extLst>
          </p:cNvPr>
          <p:cNvCxnSpPr/>
          <p:nvPr/>
        </p:nvCxnSpPr>
        <p:spPr>
          <a:xfrm flipH="1" flipV="1">
            <a:off x="4472671" y="3925666"/>
            <a:ext cx="7272000" cy="133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9F01D33C-F152-4722-87AE-21ADEFC9F46F}"/>
              </a:ext>
            </a:extLst>
          </p:cNvPr>
          <p:cNvSpPr txBox="1"/>
          <p:nvPr/>
        </p:nvSpPr>
        <p:spPr>
          <a:xfrm>
            <a:off x="7401464" y="4520240"/>
            <a:ext cx="931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i="1" dirty="0"/>
              <a:t>Ogółem</a:t>
            </a:r>
          </a:p>
        </p:txBody>
      </p:sp>
      <p:pic>
        <p:nvPicPr>
          <p:cNvPr id="40" name="Grafika 39" descr="Budynek">
            <a:extLst>
              <a:ext uri="{FF2B5EF4-FFF2-40B4-BE49-F238E27FC236}">
                <a16:creationId xmlns:a16="http://schemas.microsoft.com/office/drawing/2014/main" xmlns="" id="{484DFEC0-6197-4409-BABE-C9FDDFD64CC6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821965" y="4512203"/>
            <a:ext cx="319259" cy="319259"/>
          </a:xfrm>
          <a:prstGeom prst="rect">
            <a:avLst/>
          </a:prstGeom>
        </p:spPr>
      </p:pic>
      <p:sp>
        <p:nvSpPr>
          <p:cNvPr id="41" name="pole tekstowe 40">
            <a:extLst>
              <a:ext uri="{FF2B5EF4-FFF2-40B4-BE49-F238E27FC236}">
                <a16:creationId xmlns:a16="http://schemas.microsoft.com/office/drawing/2014/main" xmlns="" id="{245B8105-F37C-43E2-806C-BBE1E572B9E4}"/>
              </a:ext>
            </a:extLst>
          </p:cNvPr>
          <p:cNvSpPr txBox="1"/>
          <p:nvPr/>
        </p:nvSpPr>
        <p:spPr>
          <a:xfrm>
            <a:off x="9072120" y="4448361"/>
            <a:ext cx="770621" cy="43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pl-PL" sz="1400" i="1" dirty="0"/>
              <a:t>Mieszka w bloku</a:t>
            </a:r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xmlns="" id="{A6C8B8CA-80B7-46F2-98C0-774EDEDEC77C}"/>
              </a:ext>
            </a:extLst>
          </p:cNvPr>
          <p:cNvSpPr txBox="1"/>
          <p:nvPr/>
        </p:nvSpPr>
        <p:spPr>
          <a:xfrm>
            <a:off x="10570240" y="4454110"/>
            <a:ext cx="790750" cy="431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"/>
              </a:lnSpc>
            </a:pPr>
            <a:r>
              <a:rPr lang="pl-PL" sz="1400" i="1" dirty="0"/>
              <a:t>Mieszka w domu</a:t>
            </a:r>
          </a:p>
        </p:txBody>
      </p:sp>
      <p:pic>
        <p:nvPicPr>
          <p:cNvPr id="44" name="Grafika 43" descr="Dom">
            <a:extLst>
              <a:ext uri="{FF2B5EF4-FFF2-40B4-BE49-F238E27FC236}">
                <a16:creationId xmlns:a16="http://schemas.microsoft.com/office/drawing/2014/main" xmlns="" id="{8EF299A3-621C-40D4-8766-B18959CF0D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79821" y="4485341"/>
            <a:ext cx="379959" cy="379959"/>
          </a:xfrm>
          <a:prstGeom prst="rect">
            <a:avLst/>
          </a:prstGeom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xmlns="" id="{48929CDF-DBF0-49A6-B7E4-89EE508967E3}"/>
              </a:ext>
            </a:extLst>
          </p:cNvPr>
          <p:cNvSpPr txBox="1"/>
          <p:nvPr/>
        </p:nvSpPr>
        <p:spPr>
          <a:xfrm>
            <a:off x="8772632" y="5810580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4%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xmlns="" id="{3080AE0A-83CA-4B1A-8192-D81DFCA77987}"/>
              </a:ext>
            </a:extLst>
          </p:cNvPr>
          <p:cNvSpPr txBox="1"/>
          <p:nvPr/>
        </p:nvSpPr>
        <p:spPr>
          <a:xfrm>
            <a:off x="8792025" y="5362692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45%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xmlns="" id="{6A02285F-CE2B-42BD-8532-ED0800EF6147}"/>
              </a:ext>
            </a:extLst>
          </p:cNvPr>
          <p:cNvSpPr txBox="1"/>
          <p:nvPr/>
        </p:nvSpPr>
        <p:spPr>
          <a:xfrm>
            <a:off x="8795451" y="4914803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55%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xmlns="" id="{0416A0BC-A25E-46C4-A789-20C137AF4FCA}"/>
              </a:ext>
            </a:extLst>
          </p:cNvPr>
          <p:cNvSpPr txBox="1"/>
          <p:nvPr/>
        </p:nvSpPr>
        <p:spPr>
          <a:xfrm>
            <a:off x="10322512" y="5810580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2%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8C825125-2DB6-4BA6-8AAC-5683902F988B}"/>
              </a:ext>
            </a:extLst>
          </p:cNvPr>
          <p:cNvSpPr txBox="1"/>
          <p:nvPr/>
        </p:nvSpPr>
        <p:spPr>
          <a:xfrm>
            <a:off x="10341905" y="5362692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36%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xmlns="" id="{C1D5AA43-5803-4454-90F1-5D9BB34BD30A}"/>
              </a:ext>
            </a:extLst>
          </p:cNvPr>
          <p:cNvSpPr txBox="1"/>
          <p:nvPr/>
        </p:nvSpPr>
        <p:spPr>
          <a:xfrm>
            <a:off x="10345331" y="4914803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62%</a:t>
            </a:r>
          </a:p>
        </p:txBody>
      </p:sp>
    </p:spTree>
    <p:extLst>
      <p:ext uri="{BB962C8B-B14F-4D97-AF65-F5344CB8AC3E}">
        <p14:creationId xmlns:p14="http://schemas.microsoft.com/office/powerpoint/2010/main" val="2143717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Tabela 61">
            <a:extLst>
              <a:ext uri="{FF2B5EF4-FFF2-40B4-BE49-F238E27FC236}">
                <a16:creationId xmlns:a16="http://schemas.microsoft.com/office/drawing/2014/main" xmlns="" id="{F3F4369F-0F1B-4B7A-893F-416F8D29F2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851228"/>
              </p:ext>
            </p:extLst>
          </p:nvPr>
        </p:nvGraphicFramePr>
        <p:xfrm>
          <a:off x="3995910" y="5398453"/>
          <a:ext cx="4476206" cy="436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14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26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Żyje  bardzo dobrze lub dobrze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Żyje średnio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Żyje biednie</a:t>
                      </a:r>
                      <a:br>
                        <a:rPr lang="pl-PL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</a:br>
                      <a:r>
                        <a:rPr lang="pl-PL" sz="1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lub skromnie</a:t>
                      </a:r>
                      <a:endParaRPr lang="pl-PL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9" name="Wykres 78">
            <a:extLst>
              <a:ext uri="{FF2B5EF4-FFF2-40B4-BE49-F238E27FC236}">
                <a16:creationId xmlns:a16="http://schemas.microsoft.com/office/drawing/2014/main" xmlns="" id="{74B7E886-49E9-4307-ACBC-EB0BEDE237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2992599"/>
              </p:ext>
            </p:extLst>
          </p:nvPr>
        </p:nvGraphicFramePr>
        <p:xfrm>
          <a:off x="6554851" y="4190047"/>
          <a:ext cx="2265605" cy="1322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8" name="Wykres 77">
            <a:extLst>
              <a:ext uri="{FF2B5EF4-FFF2-40B4-BE49-F238E27FC236}">
                <a16:creationId xmlns:a16="http://schemas.microsoft.com/office/drawing/2014/main" xmlns="" id="{E7023F04-77F9-4301-B190-D842D53275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5818563"/>
              </p:ext>
            </p:extLst>
          </p:nvPr>
        </p:nvGraphicFramePr>
        <p:xfrm>
          <a:off x="5135915" y="4190047"/>
          <a:ext cx="2265605" cy="1322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6" name="Wykres 75">
            <a:extLst>
              <a:ext uri="{FF2B5EF4-FFF2-40B4-BE49-F238E27FC236}">
                <a16:creationId xmlns:a16="http://schemas.microsoft.com/office/drawing/2014/main" xmlns="" id="{6D81F25B-0C2D-483A-8766-A497D20F1D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0864851"/>
              </p:ext>
            </p:extLst>
          </p:nvPr>
        </p:nvGraphicFramePr>
        <p:xfrm>
          <a:off x="3626758" y="4190047"/>
          <a:ext cx="2265605" cy="1322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xmlns="" id="{6BCB266D-29E3-4265-8774-E05A7B334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1665593"/>
              </p:ext>
            </p:extLst>
          </p:nvPr>
        </p:nvGraphicFramePr>
        <p:xfrm>
          <a:off x="721777" y="1127476"/>
          <a:ext cx="4712866" cy="2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8" name="pole tekstowe 47">
            <a:extLst>
              <a:ext uri="{FF2B5EF4-FFF2-40B4-BE49-F238E27FC236}">
                <a16:creationId xmlns:a16="http://schemas.microsoft.com/office/drawing/2014/main" xmlns="" id="{BD7D4319-0137-4D51-A1D3-60AD7238C82E}"/>
              </a:ext>
            </a:extLst>
          </p:cNvPr>
          <p:cNvSpPr txBox="1"/>
          <p:nvPr/>
        </p:nvSpPr>
        <p:spPr>
          <a:xfrm>
            <a:off x="2060813" y="792253"/>
            <a:ext cx="241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Zatrudnienie </a:t>
            </a:r>
          </a:p>
        </p:txBody>
      </p:sp>
      <p:cxnSp>
        <p:nvCxnSpPr>
          <p:cNvPr id="49" name="Łącznik prosty 48">
            <a:extLst>
              <a:ext uri="{FF2B5EF4-FFF2-40B4-BE49-F238E27FC236}">
                <a16:creationId xmlns:a16="http://schemas.microsoft.com/office/drawing/2014/main" xmlns="" id="{2B47F7E8-A45A-4461-86B1-B6F472E5034C}"/>
              </a:ext>
            </a:extLst>
          </p:cNvPr>
          <p:cNvCxnSpPr/>
          <p:nvPr/>
        </p:nvCxnSpPr>
        <p:spPr>
          <a:xfrm>
            <a:off x="4760537" y="908160"/>
            <a:ext cx="0" cy="2376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Grafika 74" descr="Aktówka">
            <a:extLst>
              <a:ext uri="{FF2B5EF4-FFF2-40B4-BE49-F238E27FC236}">
                <a16:creationId xmlns:a16="http://schemas.microsoft.com/office/drawing/2014/main" xmlns="" id="{3EF91CD3-9A69-4871-A715-4365B6C131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12407" y="831426"/>
            <a:ext cx="384313" cy="384313"/>
          </a:xfrm>
          <a:prstGeom prst="rect">
            <a:avLst/>
          </a:prstGeom>
        </p:spPr>
      </p:pic>
      <p:sp>
        <p:nvSpPr>
          <p:cNvPr id="46" name="pole tekstowe 45">
            <a:extLst>
              <a:ext uri="{FF2B5EF4-FFF2-40B4-BE49-F238E27FC236}">
                <a16:creationId xmlns:a16="http://schemas.microsoft.com/office/drawing/2014/main" xmlns="" id="{91D3188B-2468-4BA4-AE06-CC2EFD1C3993}"/>
              </a:ext>
            </a:extLst>
          </p:cNvPr>
          <p:cNvSpPr txBox="1"/>
          <p:nvPr/>
        </p:nvSpPr>
        <p:spPr>
          <a:xfrm>
            <a:off x="4682227" y="3501188"/>
            <a:ext cx="3537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Sytuacja materialna</a:t>
            </a:r>
          </a:p>
        </p:txBody>
      </p:sp>
      <p:sp>
        <p:nvSpPr>
          <p:cNvPr id="55" name="pole tekstowe 54">
            <a:extLst>
              <a:ext uri="{FF2B5EF4-FFF2-40B4-BE49-F238E27FC236}">
                <a16:creationId xmlns:a16="http://schemas.microsoft.com/office/drawing/2014/main" xmlns="" id="{6BDF3A9D-E3DA-4362-BB4F-AB238C17AE0E}"/>
              </a:ext>
            </a:extLst>
          </p:cNvPr>
          <p:cNvSpPr txBox="1"/>
          <p:nvPr/>
        </p:nvSpPr>
        <p:spPr>
          <a:xfrm>
            <a:off x="4170903" y="4588913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29%</a:t>
            </a: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xmlns="" id="{B5BD7C02-8872-4D8F-BBB7-C0FA62C6E763}"/>
              </a:ext>
            </a:extLst>
          </p:cNvPr>
          <p:cNvSpPr txBox="1"/>
          <p:nvPr/>
        </p:nvSpPr>
        <p:spPr>
          <a:xfrm>
            <a:off x="5665899" y="4588913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75000"/>
                  </a:schemeClr>
                </a:solidFill>
                <a:cs typeface="Times New Roman" panose="02020603050405020304" pitchFamily="18" charset="0"/>
              </a:rPr>
              <a:t>46%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:a16="http://schemas.microsoft.com/office/drawing/2014/main" xmlns="" id="{1F207A77-BFC9-4144-957A-2EA2AC0BB78F}"/>
              </a:ext>
            </a:extLst>
          </p:cNvPr>
          <p:cNvSpPr txBox="1"/>
          <p:nvPr/>
        </p:nvSpPr>
        <p:spPr>
          <a:xfrm>
            <a:off x="7108308" y="4588913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23%</a:t>
            </a:r>
          </a:p>
        </p:txBody>
      </p:sp>
      <p:pic>
        <p:nvPicPr>
          <p:cNvPr id="66" name="Grafika 65" descr="Pieniądze">
            <a:extLst>
              <a:ext uri="{FF2B5EF4-FFF2-40B4-BE49-F238E27FC236}">
                <a16:creationId xmlns:a16="http://schemas.microsoft.com/office/drawing/2014/main" xmlns="" id="{7C9656B3-5476-4F28-82C2-A7FDE69814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653480" y="3509633"/>
            <a:ext cx="456871" cy="456871"/>
          </a:xfrm>
          <a:prstGeom prst="rect">
            <a:avLst/>
          </a:prstGeom>
        </p:spPr>
      </p:pic>
      <p:graphicFrame>
        <p:nvGraphicFramePr>
          <p:cNvPr id="74" name="Diagram 73">
            <a:extLst>
              <a:ext uri="{FF2B5EF4-FFF2-40B4-BE49-F238E27FC236}">
                <a16:creationId xmlns:a16="http://schemas.microsoft.com/office/drawing/2014/main" xmlns="" id="{749BA7A1-F85C-4957-AB91-E9B3C751E5EE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cxnSp>
        <p:nvCxnSpPr>
          <p:cNvPr id="94" name="Łącznik prosty 93">
            <a:extLst>
              <a:ext uri="{FF2B5EF4-FFF2-40B4-BE49-F238E27FC236}">
                <a16:creationId xmlns:a16="http://schemas.microsoft.com/office/drawing/2014/main" xmlns="" id="{A7ACAF64-92F5-4FDA-A8F0-41F07686A05D}"/>
              </a:ext>
            </a:extLst>
          </p:cNvPr>
          <p:cNvCxnSpPr>
            <a:cxnSpLocks/>
          </p:cNvCxnSpPr>
          <p:nvPr/>
        </p:nvCxnSpPr>
        <p:spPr>
          <a:xfrm flipH="1">
            <a:off x="840462" y="3485591"/>
            <a:ext cx="104400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trzałka: wygięta 2">
            <a:extLst>
              <a:ext uri="{FF2B5EF4-FFF2-40B4-BE49-F238E27FC236}">
                <a16:creationId xmlns:a16="http://schemas.microsoft.com/office/drawing/2014/main" xmlns="" id="{3C2E20AF-4A1A-408E-BBC2-D05829EC891A}"/>
              </a:ext>
            </a:extLst>
          </p:cNvPr>
          <p:cNvSpPr/>
          <p:nvPr/>
        </p:nvSpPr>
        <p:spPr>
          <a:xfrm>
            <a:off x="7901787" y="4011276"/>
            <a:ext cx="603849" cy="543461"/>
          </a:xfrm>
          <a:prstGeom prst="bentArrow">
            <a:avLst>
              <a:gd name="adj1" fmla="val 18651"/>
              <a:gd name="adj2" fmla="val 25000"/>
              <a:gd name="adj3" fmla="val 25000"/>
              <a:gd name="adj4" fmla="val 4375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59" name="Strzałka: wygięta 58">
            <a:extLst>
              <a:ext uri="{FF2B5EF4-FFF2-40B4-BE49-F238E27FC236}">
                <a16:creationId xmlns:a16="http://schemas.microsoft.com/office/drawing/2014/main" xmlns="" id="{DC80A401-0E2B-4327-A344-0DF05B797163}"/>
              </a:ext>
            </a:extLst>
          </p:cNvPr>
          <p:cNvSpPr/>
          <p:nvPr/>
        </p:nvSpPr>
        <p:spPr>
          <a:xfrm flipH="1">
            <a:off x="3871095" y="4011276"/>
            <a:ext cx="595229" cy="594829"/>
          </a:xfrm>
          <a:prstGeom prst="bentArrow">
            <a:avLst>
              <a:gd name="adj1" fmla="val 18651"/>
              <a:gd name="adj2" fmla="val 25000"/>
              <a:gd name="adj3" fmla="val 25000"/>
              <a:gd name="adj4" fmla="val 4375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3" name="pole tekstowe 62">
            <a:extLst>
              <a:ext uri="{FF2B5EF4-FFF2-40B4-BE49-F238E27FC236}">
                <a16:creationId xmlns:a16="http://schemas.microsoft.com/office/drawing/2014/main" xmlns="" id="{3B9032C5-A4FB-41C6-B7A8-A41CB6790506}"/>
              </a:ext>
            </a:extLst>
          </p:cNvPr>
          <p:cNvSpPr txBox="1"/>
          <p:nvPr/>
        </p:nvSpPr>
        <p:spPr>
          <a:xfrm>
            <a:off x="9054848" y="4143761"/>
            <a:ext cx="21853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Seniorzy pracujący       </a:t>
            </a:r>
            <a:r>
              <a:rPr lang="pl-PL" sz="1100" dirty="0"/>
              <a:t>(na stale lub dorywczo)  </a:t>
            </a:r>
            <a:endParaRPr lang="pl-PL" dirty="0"/>
          </a:p>
        </p:txBody>
      </p:sp>
      <p:sp>
        <p:nvSpPr>
          <p:cNvPr id="64" name="pole tekstowe 63">
            <a:extLst>
              <a:ext uri="{FF2B5EF4-FFF2-40B4-BE49-F238E27FC236}">
                <a16:creationId xmlns:a16="http://schemas.microsoft.com/office/drawing/2014/main" xmlns="" id="{3C2313A7-93C0-4135-846E-C3564A4C7D2B}"/>
              </a:ext>
            </a:extLst>
          </p:cNvPr>
          <p:cNvSpPr txBox="1"/>
          <p:nvPr/>
        </p:nvSpPr>
        <p:spPr>
          <a:xfrm>
            <a:off x="9054847" y="4770609"/>
            <a:ext cx="2075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Seniorzy niepracujący 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xmlns="" id="{FF426077-34DD-44A7-B6D5-6B7C17C2345F}"/>
              </a:ext>
            </a:extLst>
          </p:cNvPr>
          <p:cNvSpPr txBox="1"/>
          <p:nvPr/>
        </p:nvSpPr>
        <p:spPr>
          <a:xfrm>
            <a:off x="8548771" y="4149303"/>
            <a:ext cx="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14%</a:t>
            </a: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0B5373C-A0BC-48F4-984A-8E1AABE751EE}"/>
              </a:ext>
            </a:extLst>
          </p:cNvPr>
          <p:cNvSpPr txBox="1"/>
          <p:nvPr/>
        </p:nvSpPr>
        <p:spPr>
          <a:xfrm>
            <a:off x="8548771" y="4767526"/>
            <a:ext cx="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27%</a:t>
            </a:r>
          </a:p>
        </p:txBody>
      </p:sp>
      <p:sp>
        <p:nvSpPr>
          <p:cNvPr id="68" name="Prostokąt 67">
            <a:extLst>
              <a:ext uri="{FF2B5EF4-FFF2-40B4-BE49-F238E27FC236}">
                <a16:creationId xmlns:a16="http://schemas.microsoft.com/office/drawing/2014/main" xmlns="" id="{F1DB6F64-DEE3-44E6-A83D-6BAC336FD97E}"/>
              </a:ext>
            </a:extLst>
          </p:cNvPr>
          <p:cNvSpPr/>
          <p:nvPr/>
        </p:nvSpPr>
        <p:spPr>
          <a:xfrm>
            <a:off x="8583279" y="4076700"/>
            <a:ext cx="2518917" cy="1116402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8DED7413-B4CE-4571-A29F-CF7B5211F89B}"/>
              </a:ext>
            </a:extLst>
          </p:cNvPr>
          <p:cNvSpPr txBox="1"/>
          <p:nvPr/>
        </p:nvSpPr>
        <p:spPr>
          <a:xfrm>
            <a:off x="1032295" y="4179704"/>
            <a:ext cx="589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002060"/>
                </a:solidFill>
              </a:rPr>
              <a:t>42%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xmlns="" id="{0E505A8E-5ED0-4B07-933F-0B5B48380CD1}"/>
              </a:ext>
            </a:extLst>
          </p:cNvPr>
          <p:cNvSpPr txBox="1"/>
          <p:nvPr/>
        </p:nvSpPr>
        <p:spPr>
          <a:xfrm>
            <a:off x="1032295" y="4659892"/>
            <a:ext cx="641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</a:rPr>
              <a:t>24%</a:t>
            </a:r>
          </a:p>
        </p:txBody>
      </p:sp>
      <p:sp>
        <p:nvSpPr>
          <p:cNvPr id="77" name="Prostokąt 76">
            <a:extLst>
              <a:ext uri="{FF2B5EF4-FFF2-40B4-BE49-F238E27FC236}">
                <a16:creationId xmlns:a16="http://schemas.microsoft.com/office/drawing/2014/main" xmlns="" id="{59E816CC-4FBC-40FF-AB3D-24B2F85B0EAB}"/>
              </a:ext>
            </a:extLst>
          </p:cNvPr>
          <p:cNvSpPr/>
          <p:nvPr/>
        </p:nvSpPr>
        <p:spPr>
          <a:xfrm>
            <a:off x="914395" y="4076701"/>
            <a:ext cx="2803585" cy="187325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0" name="pole tekstowe 79">
            <a:extLst>
              <a:ext uri="{FF2B5EF4-FFF2-40B4-BE49-F238E27FC236}">
                <a16:creationId xmlns:a16="http://schemas.microsoft.com/office/drawing/2014/main" xmlns="" id="{93C7B0E2-CFE9-413F-AA20-8644F6834947}"/>
              </a:ext>
            </a:extLst>
          </p:cNvPr>
          <p:cNvSpPr txBox="1"/>
          <p:nvPr/>
        </p:nvSpPr>
        <p:spPr>
          <a:xfrm>
            <a:off x="1032295" y="5211979"/>
            <a:ext cx="753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2">
                    <a:lumMod val="50000"/>
                  </a:schemeClr>
                </a:solidFill>
              </a:rPr>
              <a:t>26%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:a16="http://schemas.microsoft.com/office/drawing/2014/main" xmlns="" id="{6BD3FC20-5A1F-4B3F-9B35-DE542AF3C55F}"/>
              </a:ext>
            </a:extLst>
          </p:cNvPr>
          <p:cNvSpPr txBox="1"/>
          <p:nvPr/>
        </p:nvSpPr>
        <p:spPr>
          <a:xfrm>
            <a:off x="1032295" y="5562788"/>
            <a:ext cx="72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33%</a:t>
            </a:r>
          </a:p>
        </p:txBody>
      </p:sp>
      <p:sp>
        <p:nvSpPr>
          <p:cNvPr id="82" name="pole tekstowe 81">
            <a:extLst>
              <a:ext uri="{FF2B5EF4-FFF2-40B4-BE49-F238E27FC236}">
                <a16:creationId xmlns:a16="http://schemas.microsoft.com/office/drawing/2014/main" xmlns="" id="{CD115073-9789-46EF-A97A-DDF6CBB5A833}"/>
              </a:ext>
            </a:extLst>
          </p:cNvPr>
          <p:cNvSpPr txBox="1"/>
          <p:nvPr/>
        </p:nvSpPr>
        <p:spPr>
          <a:xfrm>
            <a:off x="1593012" y="5229442"/>
            <a:ext cx="1421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Kobiety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xmlns="" id="{11D1E445-6BA1-4FBB-AD78-51E8C3846C36}"/>
              </a:ext>
            </a:extLst>
          </p:cNvPr>
          <p:cNvSpPr txBox="1"/>
          <p:nvPr/>
        </p:nvSpPr>
        <p:spPr>
          <a:xfrm>
            <a:off x="1593011" y="5588876"/>
            <a:ext cx="1747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Mężczyźni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xmlns="" id="{D88269FC-A40E-4641-8C8A-C2F89D4BB68E}"/>
              </a:ext>
            </a:extLst>
          </p:cNvPr>
          <p:cNvSpPr txBox="1"/>
          <p:nvPr/>
        </p:nvSpPr>
        <p:spPr>
          <a:xfrm>
            <a:off x="1598747" y="4158138"/>
            <a:ext cx="19294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Seniorzy pracujący     </a:t>
            </a:r>
            <a:r>
              <a:rPr lang="pl-PL" sz="1100" dirty="0"/>
              <a:t>(na stale lub dorywczo)  </a:t>
            </a:r>
            <a:endParaRPr lang="pl-PL" dirty="0"/>
          </a:p>
        </p:txBody>
      </p:sp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F76F0B9B-5C21-4800-853A-F8F0512D425F}"/>
              </a:ext>
            </a:extLst>
          </p:cNvPr>
          <p:cNvSpPr txBox="1"/>
          <p:nvPr/>
        </p:nvSpPr>
        <p:spPr>
          <a:xfrm>
            <a:off x="1598746" y="4655590"/>
            <a:ext cx="2024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Seniorzy niepracujący </a:t>
            </a:r>
          </a:p>
        </p:txBody>
      </p:sp>
      <p:cxnSp>
        <p:nvCxnSpPr>
          <p:cNvPr id="86" name="Łącznik prosty 85">
            <a:extLst>
              <a:ext uri="{FF2B5EF4-FFF2-40B4-BE49-F238E27FC236}">
                <a16:creationId xmlns:a16="http://schemas.microsoft.com/office/drawing/2014/main" xmlns="" id="{95BA04A0-3312-44F8-95B3-7754C5E57A27}"/>
              </a:ext>
            </a:extLst>
          </p:cNvPr>
          <p:cNvCxnSpPr/>
          <p:nvPr/>
        </p:nvCxnSpPr>
        <p:spPr>
          <a:xfrm flipH="1">
            <a:off x="1627147" y="5107223"/>
            <a:ext cx="1476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xmlns="" id="{C892B413-C384-4BE5-B367-86CB432DF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269768"/>
              </p:ext>
            </p:extLst>
          </p:nvPr>
        </p:nvGraphicFramePr>
        <p:xfrm>
          <a:off x="5139657" y="1228725"/>
          <a:ext cx="6048793" cy="1997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7031">
                  <a:extLst>
                    <a:ext uri="{9D8B030D-6E8A-4147-A177-3AD203B41FA5}">
                      <a16:colId xmlns:a16="http://schemas.microsoft.com/office/drawing/2014/main" xmlns="" val="1631374187"/>
                    </a:ext>
                  </a:extLst>
                </a:gridCol>
                <a:gridCol w="1058878">
                  <a:extLst>
                    <a:ext uri="{9D8B030D-6E8A-4147-A177-3AD203B41FA5}">
                      <a16:colId xmlns:a16="http://schemas.microsoft.com/office/drawing/2014/main" xmlns="" val="3045422938"/>
                    </a:ext>
                  </a:extLst>
                </a:gridCol>
                <a:gridCol w="978221">
                  <a:extLst>
                    <a:ext uri="{9D8B030D-6E8A-4147-A177-3AD203B41FA5}">
                      <a16:colId xmlns:a16="http://schemas.microsoft.com/office/drawing/2014/main" xmlns="" val="108464422"/>
                    </a:ext>
                  </a:extLst>
                </a:gridCol>
                <a:gridCol w="978221">
                  <a:extLst>
                    <a:ext uri="{9D8B030D-6E8A-4147-A177-3AD203B41FA5}">
                      <a16:colId xmlns:a16="http://schemas.microsoft.com/office/drawing/2014/main" xmlns="" val="2771934443"/>
                    </a:ext>
                  </a:extLst>
                </a:gridCol>
                <a:gridCol w="978221">
                  <a:extLst>
                    <a:ext uri="{9D8B030D-6E8A-4147-A177-3AD203B41FA5}">
                      <a16:colId xmlns:a16="http://schemas.microsoft.com/office/drawing/2014/main" xmlns="" val="3507292925"/>
                    </a:ext>
                  </a:extLst>
                </a:gridCol>
                <a:gridCol w="978221">
                  <a:extLst>
                    <a:ext uri="{9D8B030D-6E8A-4147-A177-3AD203B41FA5}">
                      <a16:colId xmlns:a16="http://schemas.microsoft.com/office/drawing/2014/main" xmlns="" val="3985457289"/>
                    </a:ext>
                  </a:extLst>
                </a:gridCol>
              </a:tblGrid>
              <a:tr h="39951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pl-PL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Wiek badanych seniorów</a:t>
                      </a:r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60-64</a:t>
                      </a:r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65-69</a:t>
                      </a:r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70+</a:t>
                      </a:r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Ogółem</a:t>
                      </a:r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4367661"/>
                  </a:ext>
                </a:extLst>
              </a:tr>
              <a:tr h="3995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Nie pracuje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Kobieta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13%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26%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61%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100%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8418649"/>
                  </a:ext>
                </a:extLst>
              </a:tr>
              <a:tr h="39951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Mężczyzna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effectLst/>
                        </a:rPr>
                        <a:t>7%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26%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67%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100%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6918659"/>
                  </a:ext>
                </a:extLst>
              </a:tr>
              <a:tr h="3995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Pracuje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Kobieta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59%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21%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20%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100%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697225816"/>
                  </a:ext>
                </a:extLst>
              </a:tr>
              <a:tr h="39951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Mężczyzna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effectLst/>
                        </a:rPr>
                        <a:t>46%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30%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effectLst/>
                        </a:rPr>
                        <a:t>24%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effectLst/>
                        </a:rPr>
                        <a:t>100%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547855885"/>
                  </a:ext>
                </a:extLst>
              </a:tr>
            </a:tbl>
          </a:graphicData>
        </a:graphic>
      </p:graphicFrame>
      <p:sp>
        <p:nvSpPr>
          <p:cNvPr id="88" name="pole tekstowe 87">
            <a:extLst>
              <a:ext uri="{FF2B5EF4-FFF2-40B4-BE49-F238E27FC236}">
                <a16:creationId xmlns:a16="http://schemas.microsoft.com/office/drawing/2014/main" xmlns="" id="{55F9D44B-BDA9-407D-9818-47D6111E65B2}"/>
              </a:ext>
            </a:extLst>
          </p:cNvPr>
          <p:cNvSpPr txBox="1"/>
          <p:nvPr/>
        </p:nvSpPr>
        <p:spPr>
          <a:xfrm>
            <a:off x="6845595" y="792253"/>
            <a:ext cx="3299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Zatrudnienie a wiek </a:t>
            </a:r>
          </a:p>
        </p:txBody>
      </p:sp>
      <p:pic>
        <p:nvPicPr>
          <p:cNvPr id="92" name="Grafika 91" descr="Aktówka">
            <a:extLst>
              <a:ext uri="{FF2B5EF4-FFF2-40B4-BE49-F238E27FC236}">
                <a16:creationId xmlns:a16="http://schemas.microsoft.com/office/drawing/2014/main" xmlns="" id="{7FBB4800-D028-4B2E-9E1E-C9D464BE5A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59165" y="831426"/>
            <a:ext cx="38431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13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Wykres 19">
            <a:extLst>
              <a:ext uri="{FF2B5EF4-FFF2-40B4-BE49-F238E27FC236}">
                <a16:creationId xmlns:a16="http://schemas.microsoft.com/office/drawing/2014/main" xmlns="" id="{AE62C761-CFEB-4021-ACB0-F0CDE5C5F8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5990720"/>
              </p:ext>
            </p:extLst>
          </p:nvPr>
        </p:nvGraphicFramePr>
        <p:xfrm>
          <a:off x="446456" y="685281"/>
          <a:ext cx="4741839" cy="3640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4" name="Diagram 73">
            <a:extLst>
              <a:ext uri="{FF2B5EF4-FFF2-40B4-BE49-F238E27FC236}">
                <a16:creationId xmlns:a16="http://schemas.microsoft.com/office/drawing/2014/main" xmlns="" id="{749BA7A1-F85C-4957-AB91-E9B3C751E5EE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0" name="pole tekstowe 79">
            <a:extLst>
              <a:ext uri="{FF2B5EF4-FFF2-40B4-BE49-F238E27FC236}">
                <a16:creationId xmlns:a16="http://schemas.microsoft.com/office/drawing/2014/main" xmlns="" id="{1E03DE45-13DC-4E1A-BF2F-38A1433C2F77}"/>
              </a:ext>
            </a:extLst>
          </p:cNvPr>
          <p:cNvSpPr txBox="1"/>
          <p:nvPr/>
        </p:nvSpPr>
        <p:spPr>
          <a:xfrm>
            <a:off x="2098450" y="4023264"/>
            <a:ext cx="2413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Posiadanie dzieci</a:t>
            </a:r>
            <a:endParaRPr lang="pl-PL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a 2" descr="Dzieci">
            <a:extLst>
              <a:ext uri="{FF2B5EF4-FFF2-40B4-BE49-F238E27FC236}">
                <a16:creationId xmlns:a16="http://schemas.microsoft.com/office/drawing/2014/main" xmlns="" id="{B8A3CDAB-9A84-412E-A393-1FEEEA632D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396244" y="3842015"/>
            <a:ext cx="788796" cy="788796"/>
          </a:xfrm>
          <a:prstGeom prst="rect">
            <a:avLst/>
          </a:prstGeom>
        </p:spPr>
      </p:pic>
      <p:graphicFrame>
        <p:nvGraphicFramePr>
          <p:cNvPr id="82" name="Wykres 81">
            <a:extLst>
              <a:ext uri="{FF2B5EF4-FFF2-40B4-BE49-F238E27FC236}">
                <a16:creationId xmlns:a16="http://schemas.microsoft.com/office/drawing/2014/main" xmlns="" id="{9A8B35AF-C132-46BF-B7C1-953DD325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9043140"/>
              </p:ext>
            </p:extLst>
          </p:nvPr>
        </p:nvGraphicFramePr>
        <p:xfrm>
          <a:off x="1391792" y="4359348"/>
          <a:ext cx="2882494" cy="192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D6F6BBBF-E659-4AE1-9F64-E413AF1B45FF}"/>
              </a:ext>
            </a:extLst>
          </p:cNvPr>
          <p:cNvSpPr txBox="1"/>
          <p:nvPr/>
        </p:nvSpPr>
        <p:spPr>
          <a:xfrm>
            <a:off x="2291402" y="5026091"/>
            <a:ext cx="1169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88%</a:t>
            </a:r>
          </a:p>
        </p:txBody>
      </p:sp>
      <p:graphicFrame>
        <p:nvGraphicFramePr>
          <p:cNvPr id="37" name="Wykres 36">
            <a:extLst>
              <a:ext uri="{FF2B5EF4-FFF2-40B4-BE49-F238E27FC236}">
                <a16:creationId xmlns:a16="http://schemas.microsoft.com/office/drawing/2014/main" xmlns="" id="{307F0116-2AE3-4710-A935-737F7B02CE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4340038"/>
              </p:ext>
            </p:extLst>
          </p:nvPr>
        </p:nvGraphicFramePr>
        <p:xfrm>
          <a:off x="9773036" y="2123428"/>
          <a:ext cx="2180657" cy="3789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8" name="Wykres 37">
            <a:extLst>
              <a:ext uri="{FF2B5EF4-FFF2-40B4-BE49-F238E27FC236}">
                <a16:creationId xmlns:a16="http://schemas.microsoft.com/office/drawing/2014/main" xmlns="" id="{66305782-A9B8-4F9B-BD97-9A619199C6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8082825"/>
              </p:ext>
            </p:extLst>
          </p:nvPr>
        </p:nvGraphicFramePr>
        <p:xfrm>
          <a:off x="6830743" y="2123428"/>
          <a:ext cx="2180657" cy="3789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9" name="pole tekstowe 38">
            <a:extLst>
              <a:ext uri="{FF2B5EF4-FFF2-40B4-BE49-F238E27FC236}">
                <a16:creationId xmlns:a16="http://schemas.microsoft.com/office/drawing/2014/main" xmlns="" id="{95336295-37ED-473F-858F-B648A4A7626E}"/>
              </a:ext>
            </a:extLst>
          </p:cNvPr>
          <p:cNvSpPr txBox="1"/>
          <p:nvPr/>
        </p:nvSpPr>
        <p:spPr>
          <a:xfrm>
            <a:off x="7733965" y="861434"/>
            <a:ext cx="2941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Stan cywilny a płeć</a:t>
            </a:r>
          </a:p>
        </p:txBody>
      </p:sp>
      <p:graphicFrame>
        <p:nvGraphicFramePr>
          <p:cNvPr id="40" name="Tabela 39">
            <a:extLst>
              <a:ext uri="{FF2B5EF4-FFF2-40B4-BE49-F238E27FC236}">
                <a16:creationId xmlns:a16="http://schemas.microsoft.com/office/drawing/2014/main" xmlns="" id="{16730662-5FA8-4254-977F-0A65529D1D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699464"/>
              </p:ext>
            </p:extLst>
          </p:nvPr>
        </p:nvGraphicFramePr>
        <p:xfrm>
          <a:off x="8632568" y="2111766"/>
          <a:ext cx="1079500" cy="3470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500">
                  <a:extLst>
                    <a:ext uri="{9D8B030D-6E8A-4147-A177-3AD203B41FA5}">
                      <a16:colId xmlns:a16="http://schemas.microsoft.com/office/drawing/2014/main" xmlns="" val="2164189407"/>
                    </a:ext>
                  </a:extLst>
                </a:gridCol>
              </a:tblGrid>
              <a:tr h="57840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Panna/ Kawaler</a:t>
                      </a:r>
                      <a:endParaRPr lang="pl-PL" sz="14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23302950"/>
                  </a:ext>
                </a:extLst>
              </a:tr>
              <a:tr h="57840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W związku formalnym </a:t>
                      </a:r>
                      <a:endParaRPr lang="pl-PL" sz="14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4733522"/>
                  </a:ext>
                </a:extLst>
              </a:tr>
              <a:tr h="57840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W związku nieformalnym</a:t>
                      </a:r>
                      <a:endParaRPr lang="pl-PL" sz="14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84151142"/>
                  </a:ext>
                </a:extLst>
              </a:tr>
              <a:tr h="57840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Wdowa/ Wdowiec</a:t>
                      </a:r>
                      <a:endParaRPr lang="pl-PL" sz="14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4212268"/>
                  </a:ext>
                </a:extLst>
              </a:tr>
              <a:tr h="57840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W separacji</a:t>
                      </a:r>
                      <a:endParaRPr lang="pl-PL" sz="14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01711075"/>
                  </a:ext>
                </a:extLst>
              </a:tr>
              <a:tr h="57840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Rozwiedziony/ Rozwiedziona</a:t>
                      </a:r>
                      <a:endParaRPr lang="pl-PL" sz="1400" b="0" i="0" u="none" strike="noStrike" dirty="0">
                        <a:solidFill>
                          <a:srgbClr val="9933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22683608"/>
                  </a:ext>
                </a:extLst>
              </a:tr>
            </a:tbl>
          </a:graphicData>
        </a:graphic>
      </p:graphicFrame>
      <p:pic>
        <p:nvPicPr>
          <p:cNvPr id="41" name="Grafika 40" descr="Obrączki ślubne">
            <a:extLst>
              <a:ext uri="{FF2B5EF4-FFF2-40B4-BE49-F238E27FC236}">
                <a16:creationId xmlns:a16="http://schemas.microsoft.com/office/drawing/2014/main" xmlns="" id="{D3275677-C522-4F5A-AB9A-012E97D8289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960433" y="1480289"/>
            <a:ext cx="469387" cy="474452"/>
          </a:xfrm>
          <a:prstGeom prst="rect">
            <a:avLst/>
          </a:prstGeom>
        </p:spPr>
      </p:pic>
      <p:pic>
        <p:nvPicPr>
          <p:cNvPr id="42" name="Grafika 41" descr="Kobieta">
            <a:extLst>
              <a:ext uri="{FF2B5EF4-FFF2-40B4-BE49-F238E27FC236}">
                <a16:creationId xmlns:a16="http://schemas.microsoft.com/office/drawing/2014/main" xmlns="" id="{7C36F81F-A9A8-46DF-9C1C-325C5910D1D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7186789" y="1431985"/>
            <a:ext cx="915500" cy="972593"/>
          </a:xfrm>
          <a:prstGeom prst="rect">
            <a:avLst/>
          </a:prstGeom>
        </p:spPr>
      </p:pic>
      <p:pic>
        <p:nvPicPr>
          <p:cNvPr id="43" name="Grafika 42" descr="Mężczyzna">
            <a:extLst>
              <a:ext uri="{FF2B5EF4-FFF2-40B4-BE49-F238E27FC236}">
                <a16:creationId xmlns:a16="http://schemas.microsoft.com/office/drawing/2014/main" xmlns="" id="{59907CF7-6D39-4D98-969E-07EB9D2945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0199098" y="1431985"/>
            <a:ext cx="915500" cy="972593"/>
          </a:xfrm>
          <a:prstGeom prst="rect">
            <a:avLst/>
          </a:prstGeom>
        </p:spPr>
      </p:pic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xmlns="" id="{0185B611-007E-4B17-94C7-39FCE4169BFF}"/>
              </a:ext>
            </a:extLst>
          </p:cNvPr>
          <p:cNvCxnSpPr/>
          <p:nvPr/>
        </p:nvCxnSpPr>
        <p:spPr>
          <a:xfrm>
            <a:off x="6255704" y="1097511"/>
            <a:ext cx="0" cy="4680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xmlns="" id="{31847BDE-D3F5-45FB-BA4A-797FBA6AAF51}"/>
              </a:ext>
            </a:extLst>
          </p:cNvPr>
          <p:cNvSpPr txBox="1"/>
          <p:nvPr/>
        </p:nvSpPr>
        <p:spPr>
          <a:xfrm>
            <a:off x="1510649" y="861434"/>
            <a:ext cx="2941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Stan cywilny</a:t>
            </a:r>
          </a:p>
        </p:txBody>
      </p:sp>
      <p:pic>
        <p:nvPicPr>
          <p:cNvPr id="19" name="Grafika 18" descr="Obrączki ślubne">
            <a:extLst>
              <a:ext uri="{FF2B5EF4-FFF2-40B4-BE49-F238E27FC236}">
                <a16:creationId xmlns:a16="http://schemas.microsoft.com/office/drawing/2014/main" xmlns="" id="{A1FBBB76-979C-4C83-B4A4-DD665337BEE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604451" y="844410"/>
            <a:ext cx="469387" cy="474452"/>
          </a:xfrm>
          <a:prstGeom prst="rect">
            <a:avLst/>
          </a:prstGeom>
        </p:spPr>
      </p:pic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xmlns="" id="{FAEBB32D-31FB-4D53-8B4D-6B64B3D9FEFC}"/>
              </a:ext>
            </a:extLst>
          </p:cNvPr>
          <p:cNvCxnSpPr>
            <a:cxnSpLocks/>
          </p:cNvCxnSpPr>
          <p:nvPr/>
        </p:nvCxnSpPr>
        <p:spPr>
          <a:xfrm flipH="1">
            <a:off x="519887" y="3865758"/>
            <a:ext cx="47880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26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596818"/>
              </p:ext>
            </p:extLst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" name="pole tekstowe 23">
            <a:extLst>
              <a:ext uri="{FF2B5EF4-FFF2-40B4-BE49-F238E27FC236}">
                <a16:creationId xmlns:a16="http://schemas.microsoft.com/office/drawing/2014/main" xmlns="" id="{A6D196E5-DD51-4A74-AD0D-47630E6177DA}"/>
              </a:ext>
            </a:extLst>
          </p:cNvPr>
          <p:cNvSpPr txBox="1"/>
          <p:nvPr/>
        </p:nvSpPr>
        <p:spPr>
          <a:xfrm>
            <a:off x="821280" y="832314"/>
            <a:ext cx="47513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Zadowolenie z życia w Białymstoku</a:t>
            </a:r>
          </a:p>
        </p:txBody>
      </p:sp>
      <p:pic>
        <p:nvPicPr>
          <p:cNvPr id="3" name="Grafika 2" descr="Uśmiechnięta twarz bez wypełnienia">
            <a:extLst>
              <a:ext uri="{FF2B5EF4-FFF2-40B4-BE49-F238E27FC236}">
                <a16:creationId xmlns:a16="http://schemas.microsoft.com/office/drawing/2014/main" xmlns="" id="{C3F0C23B-A2DE-4E74-AFF3-2A48DDCB8B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52522" y="1268087"/>
            <a:ext cx="772065" cy="772065"/>
          </a:xfrm>
          <a:prstGeom prst="rect">
            <a:avLst/>
          </a:prstGeom>
        </p:spPr>
      </p:pic>
      <p:pic>
        <p:nvPicPr>
          <p:cNvPr id="6" name="Grafika 5" descr="Neutralna twarz bez wypełnienia">
            <a:extLst>
              <a:ext uri="{FF2B5EF4-FFF2-40B4-BE49-F238E27FC236}">
                <a16:creationId xmlns:a16="http://schemas.microsoft.com/office/drawing/2014/main" xmlns="" id="{EB2B546E-7DDD-4F20-A4FD-B920A5E721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803753" y="1268087"/>
            <a:ext cx="772065" cy="772065"/>
          </a:xfrm>
          <a:prstGeom prst="rect">
            <a:avLst/>
          </a:prstGeom>
        </p:spPr>
      </p:pic>
      <p:pic>
        <p:nvPicPr>
          <p:cNvPr id="8" name="Grafika 7" descr="Smutna twarz bez wypełnienia">
            <a:extLst>
              <a:ext uri="{FF2B5EF4-FFF2-40B4-BE49-F238E27FC236}">
                <a16:creationId xmlns:a16="http://schemas.microsoft.com/office/drawing/2014/main" xmlns="" id="{9FC25A28-E950-4693-8708-7864B8243A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454984" y="1268087"/>
            <a:ext cx="772065" cy="772065"/>
          </a:xfrm>
          <a:prstGeom prst="rect">
            <a:avLst/>
          </a:prstGeom>
        </p:spPr>
      </p:pic>
      <p:sp>
        <p:nvSpPr>
          <p:cNvPr id="34" name="pole tekstowe 33">
            <a:extLst>
              <a:ext uri="{FF2B5EF4-FFF2-40B4-BE49-F238E27FC236}">
                <a16:creationId xmlns:a16="http://schemas.microsoft.com/office/drawing/2014/main" xmlns="" id="{937994A2-6EF4-4A5F-B13A-0FB4F29FD206}"/>
              </a:ext>
            </a:extLst>
          </p:cNvPr>
          <p:cNvSpPr txBox="1"/>
          <p:nvPr/>
        </p:nvSpPr>
        <p:spPr>
          <a:xfrm>
            <a:off x="1019530" y="1927032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60%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xmlns="" id="{29BA97D1-6BE0-42B5-BC69-135B5BDE0F83}"/>
              </a:ext>
            </a:extLst>
          </p:cNvPr>
          <p:cNvSpPr txBox="1"/>
          <p:nvPr/>
        </p:nvSpPr>
        <p:spPr>
          <a:xfrm>
            <a:off x="2661232" y="1927032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33%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xmlns="" id="{8A6C3ED9-9FBD-4690-97F7-1E3C79AF43C1}"/>
              </a:ext>
            </a:extLst>
          </p:cNvPr>
          <p:cNvSpPr txBox="1"/>
          <p:nvPr/>
        </p:nvSpPr>
        <p:spPr>
          <a:xfrm>
            <a:off x="4251176" y="1918406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6%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xmlns="" id="{7A60F904-9179-40BF-824B-ED7785B3EC2C}"/>
              </a:ext>
            </a:extLst>
          </p:cNvPr>
          <p:cNvSpPr txBox="1"/>
          <p:nvPr/>
        </p:nvSpPr>
        <p:spPr>
          <a:xfrm>
            <a:off x="294908" y="2752790"/>
            <a:ext cx="264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Powody zadowolenia: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xmlns="" id="{67EB8621-F6DD-4790-A8E5-2486CF239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720437"/>
              </p:ext>
            </p:extLst>
          </p:nvPr>
        </p:nvGraphicFramePr>
        <p:xfrm>
          <a:off x="698743" y="3209032"/>
          <a:ext cx="2579298" cy="2907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79298">
                  <a:extLst>
                    <a:ext uri="{9D8B030D-6E8A-4147-A177-3AD203B41FA5}">
                      <a16:colId xmlns:a16="http://schemas.microsoft.com/office/drawing/2014/main" xmlns="" val="3831911603"/>
                    </a:ext>
                  </a:extLst>
                </a:gridCol>
              </a:tblGrid>
              <a:tr h="48451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>
                          <a:effectLst/>
                        </a:rPr>
                        <a:t>dużo zieleni / czyste powietrze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52889370"/>
                  </a:ext>
                </a:extLst>
              </a:tr>
              <a:tr h="48451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>
                          <a:effectLst/>
                        </a:rPr>
                        <a:t>bezpieczne/ spokojne/ przyjazne miasto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09201459"/>
                  </a:ext>
                </a:extLst>
              </a:tr>
              <a:tr h="48451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>
                          <a:effectLst/>
                        </a:rPr>
                        <a:t>piękne/ ładne miasto,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3627304"/>
                  </a:ext>
                </a:extLst>
              </a:tr>
              <a:tr h="48451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>
                          <a:effectLst/>
                        </a:rPr>
                        <a:t>dobra infrastruktura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68943294"/>
                  </a:ext>
                </a:extLst>
              </a:tr>
              <a:tr h="48451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>
                          <a:effectLst/>
                        </a:rPr>
                        <a:t>związek emocjonalny  z miastem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900329"/>
                  </a:ext>
                </a:extLst>
              </a:tr>
              <a:tr h="48451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u="none" strike="noStrike" dirty="0">
                          <a:effectLst/>
                        </a:rPr>
                        <a:t>dobry dostęp do potrzebnych usług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12212934"/>
                  </a:ext>
                </a:extLst>
              </a:tr>
            </a:tbl>
          </a:graphicData>
        </a:graphic>
      </p:graphicFrame>
      <p:sp>
        <p:nvSpPr>
          <p:cNvPr id="39" name="pole tekstowe 38">
            <a:extLst>
              <a:ext uri="{FF2B5EF4-FFF2-40B4-BE49-F238E27FC236}">
                <a16:creationId xmlns:a16="http://schemas.microsoft.com/office/drawing/2014/main" xmlns="" id="{DC18D2EE-8220-452D-82FE-249831C8F478}"/>
              </a:ext>
            </a:extLst>
          </p:cNvPr>
          <p:cNvSpPr txBox="1"/>
          <p:nvPr/>
        </p:nvSpPr>
        <p:spPr>
          <a:xfrm>
            <a:off x="-81770" y="3229101"/>
            <a:ext cx="946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25%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xmlns="" id="{7A16745C-371B-4BD9-AAD9-CA7872E5008D}"/>
              </a:ext>
            </a:extLst>
          </p:cNvPr>
          <p:cNvSpPr txBox="1"/>
          <p:nvPr/>
        </p:nvSpPr>
        <p:spPr>
          <a:xfrm>
            <a:off x="-81770" y="3706488"/>
            <a:ext cx="946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23%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xmlns="" id="{41A2EDAF-40B8-4374-92B5-7F322648231A}"/>
              </a:ext>
            </a:extLst>
          </p:cNvPr>
          <p:cNvSpPr txBox="1"/>
          <p:nvPr/>
        </p:nvSpPr>
        <p:spPr>
          <a:xfrm>
            <a:off x="3165890" y="2718286"/>
            <a:ext cx="3096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rgbClr val="C00000"/>
                </a:solidFill>
                <a:cs typeface="Times New Roman" panose="02020603050405020304" pitchFamily="18" charset="0"/>
              </a:rPr>
              <a:t>Powody niezadowolenia:</a:t>
            </a:r>
          </a:p>
          <a:p>
            <a:pPr algn="ctr"/>
            <a:r>
              <a:rPr lang="pl-PL" sz="16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pl-PL" sz="14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(wypowiedzi kilkudziesięciu osób) </a:t>
            </a:r>
            <a:endParaRPr lang="pl-PL" sz="1600" b="1" i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Strzałka: prążkowana w prawo 13">
            <a:extLst>
              <a:ext uri="{FF2B5EF4-FFF2-40B4-BE49-F238E27FC236}">
                <a16:creationId xmlns:a16="http://schemas.microsoft.com/office/drawing/2014/main" xmlns="" id="{802BDF90-BFDA-452D-B83B-44DFB2B40980}"/>
              </a:ext>
            </a:extLst>
          </p:cNvPr>
          <p:cNvSpPr/>
          <p:nvPr/>
        </p:nvSpPr>
        <p:spPr>
          <a:xfrm rot="5400000">
            <a:off x="1353564" y="2017629"/>
            <a:ext cx="418862" cy="1009291"/>
          </a:xfrm>
          <a:prstGeom prst="striped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Strzałka: prążkowana w prawo 42">
            <a:extLst>
              <a:ext uri="{FF2B5EF4-FFF2-40B4-BE49-F238E27FC236}">
                <a16:creationId xmlns:a16="http://schemas.microsoft.com/office/drawing/2014/main" xmlns="" id="{264DD29A-1FF5-4E21-9DB9-826B72281EBB}"/>
              </a:ext>
            </a:extLst>
          </p:cNvPr>
          <p:cNvSpPr/>
          <p:nvPr/>
        </p:nvSpPr>
        <p:spPr>
          <a:xfrm rot="5400000">
            <a:off x="4628715" y="2017629"/>
            <a:ext cx="418862" cy="1009291"/>
          </a:xfrm>
          <a:prstGeom prst="stripedRigh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xmlns="" id="{3538C9BB-0764-437E-83B8-083926C06620}"/>
              </a:ext>
            </a:extLst>
          </p:cNvPr>
          <p:cNvSpPr txBox="1"/>
          <p:nvPr/>
        </p:nvSpPr>
        <p:spPr>
          <a:xfrm>
            <a:off x="-81770" y="4244257"/>
            <a:ext cx="94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19%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xmlns="" id="{CBF4E40F-618E-4D19-8B89-5C799EED3978}"/>
              </a:ext>
            </a:extLst>
          </p:cNvPr>
          <p:cNvSpPr txBox="1"/>
          <p:nvPr/>
        </p:nvSpPr>
        <p:spPr>
          <a:xfrm>
            <a:off x="-81770" y="4713022"/>
            <a:ext cx="94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17%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xmlns="" id="{4408EA73-5F7E-4FBF-92DD-3B6CD2146C73}"/>
              </a:ext>
            </a:extLst>
          </p:cNvPr>
          <p:cNvSpPr txBox="1"/>
          <p:nvPr/>
        </p:nvSpPr>
        <p:spPr>
          <a:xfrm>
            <a:off x="-81770" y="5216122"/>
            <a:ext cx="94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17%</a:t>
            </a:r>
          </a:p>
        </p:txBody>
      </p:sp>
      <p:sp>
        <p:nvSpPr>
          <p:cNvPr id="53" name="pole tekstowe 52">
            <a:extLst>
              <a:ext uri="{FF2B5EF4-FFF2-40B4-BE49-F238E27FC236}">
                <a16:creationId xmlns:a16="http://schemas.microsoft.com/office/drawing/2014/main" xmlns="" id="{A1050999-7BD6-4A4B-BA36-96CE5910412A}"/>
              </a:ext>
            </a:extLst>
          </p:cNvPr>
          <p:cNvSpPr txBox="1"/>
          <p:nvPr/>
        </p:nvSpPr>
        <p:spPr>
          <a:xfrm>
            <a:off x="-81770" y="5719555"/>
            <a:ext cx="946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15%</a:t>
            </a: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xmlns="" id="{8AFF2279-04CF-4E3E-9FD1-66AD2BD81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929667"/>
              </p:ext>
            </p:extLst>
          </p:nvPr>
        </p:nvGraphicFramePr>
        <p:xfrm>
          <a:off x="3503446" y="3247453"/>
          <a:ext cx="2793834" cy="29635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3834">
                  <a:extLst>
                    <a:ext uri="{9D8B030D-6E8A-4147-A177-3AD203B41FA5}">
                      <a16:colId xmlns:a16="http://schemas.microsoft.com/office/drawing/2014/main" xmlns="" val="3220331850"/>
                    </a:ext>
                  </a:extLst>
                </a:gridCol>
              </a:tblGrid>
              <a:tr h="59271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>
                          <a:effectLst/>
                        </a:rPr>
                        <a:t>ciężko się tu żyje (wysokie koszty utrzymania)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47759744"/>
                  </a:ext>
                </a:extLst>
              </a:tr>
              <a:tr h="59271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>
                          <a:effectLst/>
                        </a:rPr>
                        <a:t>brak klubów seniora, brak dofinansowania do klubów seniora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88396396"/>
                  </a:ext>
                </a:extLst>
              </a:tr>
              <a:tr h="59271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>
                          <a:effectLst/>
                        </a:rPr>
                        <a:t>uciążliwe  koszty</a:t>
                      </a:r>
                      <a:r>
                        <a:rPr lang="pl-PL" sz="1400" u="none" strike="noStrike" baseline="0" dirty="0">
                          <a:effectLst/>
                        </a:rPr>
                        <a:t>  eksploatacyjne</a:t>
                      </a:r>
                      <a:r>
                        <a:rPr lang="pl-PL" sz="1400" u="none" strike="noStrike" dirty="0">
                          <a:effectLst/>
                        </a:rPr>
                        <a:t> (np. wysokie opłaty za śmieci)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5554376"/>
                  </a:ext>
                </a:extLst>
              </a:tr>
              <a:tr h="59271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>
                          <a:effectLst/>
                        </a:rPr>
                        <a:t>utrudniony dostęp do lekarzy/ </a:t>
                      </a:r>
                      <a:br>
                        <a:rPr lang="pl-PL" sz="1400" u="none" strike="noStrike" dirty="0">
                          <a:effectLst/>
                        </a:rPr>
                      </a:br>
                      <a:r>
                        <a:rPr lang="pl-PL" sz="1400" u="none" strike="noStrike" dirty="0">
                          <a:effectLst/>
                        </a:rPr>
                        <a:t>słabe zdrowie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22183819"/>
                  </a:ext>
                </a:extLst>
              </a:tr>
              <a:tr h="592713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l-PL" sz="1400" u="none" strike="noStrike" dirty="0">
                          <a:effectLst/>
                        </a:rPr>
                        <a:t>brak pomocy i wsparcia ze strony instytucji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38238756"/>
                  </a:ext>
                </a:extLst>
              </a:tr>
            </a:tbl>
          </a:graphicData>
        </a:graphic>
      </p:graphicFrame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xmlns="" id="{3D97B7A5-DAE2-4B09-9C34-C10E46B666F3}"/>
              </a:ext>
            </a:extLst>
          </p:cNvPr>
          <p:cNvCxnSpPr/>
          <p:nvPr/>
        </p:nvCxnSpPr>
        <p:spPr>
          <a:xfrm>
            <a:off x="6533008" y="666035"/>
            <a:ext cx="0" cy="5472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30A1D402-098E-4E80-9DBA-BFAF9B7F9ED6}"/>
              </a:ext>
            </a:extLst>
          </p:cNvPr>
          <p:cNvSpPr txBox="1"/>
          <p:nvPr/>
        </p:nvSpPr>
        <p:spPr>
          <a:xfrm>
            <a:off x="7111816" y="456161"/>
            <a:ext cx="47236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Zadowolenie z różnych aspektów życia</a:t>
            </a:r>
          </a:p>
          <a:p>
            <a:pPr algn="ctr">
              <a:lnSpc>
                <a:spcPts val="1300"/>
              </a:lnSpc>
            </a:pPr>
            <a:r>
              <a:rPr lang="pl-PL" sz="1100" i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Odsetek odpowiedzi twierdzących</a:t>
            </a:r>
          </a:p>
        </p:txBody>
      </p:sp>
      <p:pic>
        <p:nvPicPr>
          <p:cNvPr id="4" name="Grafika 3" descr="Spotkanie">
            <a:extLst>
              <a:ext uri="{FF2B5EF4-FFF2-40B4-BE49-F238E27FC236}">
                <a16:creationId xmlns:a16="http://schemas.microsoft.com/office/drawing/2014/main" xmlns="" id="{36AE306F-CFC4-4537-B546-049A227492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085369" y="1047750"/>
            <a:ext cx="409576" cy="409576"/>
          </a:xfrm>
          <a:prstGeom prst="rect">
            <a:avLst/>
          </a:prstGeom>
        </p:spPr>
      </p:pic>
      <p:sp>
        <p:nvSpPr>
          <p:cNvPr id="59" name="pole tekstowe 58">
            <a:extLst>
              <a:ext uri="{FF2B5EF4-FFF2-40B4-BE49-F238E27FC236}">
                <a16:creationId xmlns:a16="http://schemas.microsoft.com/office/drawing/2014/main" xmlns="" id="{286D2787-67F3-4E8B-9BB8-BB4C8534602B}"/>
              </a:ext>
            </a:extLst>
          </p:cNvPr>
          <p:cNvSpPr txBox="1"/>
          <p:nvPr/>
        </p:nvSpPr>
        <p:spPr>
          <a:xfrm>
            <a:off x="7724533" y="925284"/>
            <a:ext cx="1169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78%</a:t>
            </a:r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xmlns="" id="{87DADA99-6CF8-42C4-8867-5F2CA248A4DC}"/>
              </a:ext>
            </a:extLst>
          </p:cNvPr>
          <p:cNvSpPr/>
          <p:nvPr/>
        </p:nvSpPr>
        <p:spPr>
          <a:xfrm>
            <a:off x="8984195" y="1110734"/>
            <a:ext cx="1560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Relacje z dziećmi</a:t>
            </a:r>
            <a:endParaRPr lang="pl-PL" sz="14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7" name="Grafika 26" descr="Monety">
            <a:extLst>
              <a:ext uri="{FF2B5EF4-FFF2-40B4-BE49-F238E27FC236}">
                <a16:creationId xmlns:a16="http://schemas.microsoft.com/office/drawing/2014/main" xmlns="" id="{3519A1EF-7042-4C3B-8A53-2B3A86199C6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7113945" y="5848351"/>
            <a:ext cx="352424" cy="352424"/>
          </a:xfrm>
          <a:prstGeom prst="rect">
            <a:avLst/>
          </a:prstGeom>
        </p:spPr>
      </p:pic>
      <p:sp>
        <p:nvSpPr>
          <p:cNvPr id="80" name="Prostokąt 79">
            <a:extLst>
              <a:ext uri="{FF2B5EF4-FFF2-40B4-BE49-F238E27FC236}">
                <a16:creationId xmlns:a16="http://schemas.microsoft.com/office/drawing/2014/main" xmlns="" id="{6DA5D0AE-B0FB-427E-8F17-C9B555AC3FF9}"/>
              </a:ext>
            </a:extLst>
          </p:cNvPr>
          <p:cNvSpPr/>
          <p:nvPr/>
        </p:nvSpPr>
        <p:spPr>
          <a:xfrm>
            <a:off x="8981246" y="5863709"/>
            <a:ext cx="17813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Sytuacja finansowa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xmlns="" id="{40B0AF8A-2F99-4D1F-83A5-62A240D84615}"/>
              </a:ext>
            </a:extLst>
          </p:cNvPr>
          <p:cNvSpPr txBox="1"/>
          <p:nvPr/>
        </p:nvSpPr>
        <p:spPr>
          <a:xfrm>
            <a:off x="7724533" y="5773509"/>
            <a:ext cx="1169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36%</a:t>
            </a:r>
          </a:p>
        </p:txBody>
      </p:sp>
      <p:pic>
        <p:nvPicPr>
          <p:cNvPr id="12" name="Grafika 11" descr="Znacznik">
            <a:extLst>
              <a:ext uri="{FF2B5EF4-FFF2-40B4-BE49-F238E27FC236}">
                <a16:creationId xmlns:a16="http://schemas.microsoft.com/office/drawing/2014/main" xmlns="" id="{0BDD0DD9-375A-464C-B134-9D3BAF8A438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7044490" y="1621576"/>
            <a:ext cx="531074" cy="531074"/>
          </a:xfrm>
          <a:prstGeom prst="rect">
            <a:avLst/>
          </a:prstGeom>
        </p:spPr>
      </p:pic>
      <p:sp>
        <p:nvSpPr>
          <p:cNvPr id="66" name="Prostokąt 65">
            <a:extLst>
              <a:ext uri="{FF2B5EF4-FFF2-40B4-BE49-F238E27FC236}">
                <a16:creationId xmlns:a16="http://schemas.microsoft.com/office/drawing/2014/main" xmlns="" id="{808E9D38-78AC-43AF-9773-75D6C516340D}"/>
              </a:ext>
            </a:extLst>
          </p:cNvPr>
          <p:cNvSpPr/>
          <p:nvPr/>
        </p:nvSpPr>
        <p:spPr>
          <a:xfrm>
            <a:off x="8982781" y="1737003"/>
            <a:ext cx="19935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Miejsca zamieszkania </a:t>
            </a:r>
            <a:endParaRPr lang="pl-PL" sz="14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" name="pole tekstowe 81">
            <a:extLst>
              <a:ext uri="{FF2B5EF4-FFF2-40B4-BE49-F238E27FC236}">
                <a16:creationId xmlns:a16="http://schemas.microsoft.com/office/drawing/2014/main" xmlns="" id="{2CB697E3-8F32-48DE-AC5A-F26D25392668}"/>
              </a:ext>
            </a:extLst>
          </p:cNvPr>
          <p:cNvSpPr txBox="1"/>
          <p:nvPr/>
        </p:nvSpPr>
        <p:spPr>
          <a:xfrm>
            <a:off x="7724533" y="1627492"/>
            <a:ext cx="1169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76%</a:t>
            </a:r>
          </a:p>
        </p:txBody>
      </p:sp>
      <p:cxnSp>
        <p:nvCxnSpPr>
          <p:cNvPr id="88" name="Łącznik prosty 87">
            <a:extLst>
              <a:ext uri="{FF2B5EF4-FFF2-40B4-BE49-F238E27FC236}">
                <a16:creationId xmlns:a16="http://schemas.microsoft.com/office/drawing/2014/main" xmlns="" id="{989D1D56-913B-4B76-8DAA-1AB59F1EACD1}"/>
              </a:ext>
            </a:extLst>
          </p:cNvPr>
          <p:cNvCxnSpPr/>
          <p:nvPr/>
        </p:nvCxnSpPr>
        <p:spPr>
          <a:xfrm flipH="1">
            <a:off x="7722749" y="1545344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Łącznik prosty 88">
            <a:extLst>
              <a:ext uri="{FF2B5EF4-FFF2-40B4-BE49-F238E27FC236}">
                <a16:creationId xmlns:a16="http://schemas.microsoft.com/office/drawing/2014/main" xmlns="" id="{F26937EA-A11D-400C-AA50-63DA916887F5}"/>
              </a:ext>
            </a:extLst>
          </p:cNvPr>
          <p:cNvCxnSpPr/>
          <p:nvPr/>
        </p:nvCxnSpPr>
        <p:spPr>
          <a:xfrm flipH="1">
            <a:off x="7722749" y="2168551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a 31">
            <a:extLst>
              <a:ext uri="{FF2B5EF4-FFF2-40B4-BE49-F238E27FC236}">
                <a16:creationId xmlns:a16="http://schemas.microsoft.com/office/drawing/2014/main" xmlns="" id="{CEC214AA-6EF2-4567-A5D9-E6EBBC7B13D2}"/>
              </a:ext>
            </a:extLst>
          </p:cNvPr>
          <p:cNvGrpSpPr/>
          <p:nvPr/>
        </p:nvGrpSpPr>
        <p:grpSpPr>
          <a:xfrm>
            <a:off x="7013932" y="2312177"/>
            <a:ext cx="552450" cy="383398"/>
            <a:chOff x="6096000" y="645300"/>
            <a:chExt cx="1454925" cy="1145400"/>
          </a:xfrm>
          <a:solidFill>
            <a:schemeClr val="tx1">
              <a:lumMod val="75000"/>
              <a:lumOff val="25000"/>
            </a:schemeClr>
          </a:solidFill>
        </p:grpSpPr>
        <p:pic>
          <p:nvPicPr>
            <p:cNvPr id="22" name="Grafika 21" descr="Kanapa">
              <a:extLst>
                <a:ext uri="{FF2B5EF4-FFF2-40B4-BE49-F238E27FC236}">
                  <a16:creationId xmlns:a16="http://schemas.microsoft.com/office/drawing/2014/main" xmlns="" id="{5E28A2B6-C16E-4DB7-ABCF-3F63641BC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p:blipFill>
          <p:spPr>
            <a:xfrm>
              <a:off x="6096000" y="876300"/>
              <a:ext cx="914400" cy="914400"/>
            </a:xfrm>
            <a:prstGeom prst="rect">
              <a:avLst/>
            </a:prstGeom>
          </p:spPr>
        </p:pic>
        <p:pic>
          <p:nvPicPr>
            <p:cNvPr id="25" name="Grafika 24" descr="Lampa">
              <a:extLst>
                <a:ext uri="{FF2B5EF4-FFF2-40B4-BE49-F238E27FC236}">
                  <a16:creationId xmlns:a16="http://schemas.microsoft.com/office/drawing/2014/main" xmlns="" id="{1A777900-A25F-4D81-8E0C-956BBB591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p:blipFill>
          <p:spPr>
            <a:xfrm>
              <a:off x="6636525" y="645300"/>
              <a:ext cx="914400" cy="914400"/>
            </a:xfrm>
            <a:prstGeom prst="rect">
              <a:avLst/>
            </a:prstGeom>
          </p:spPr>
        </p:pic>
      </p:grpSp>
      <p:sp>
        <p:nvSpPr>
          <p:cNvPr id="68" name="Prostokąt 67">
            <a:extLst>
              <a:ext uri="{FF2B5EF4-FFF2-40B4-BE49-F238E27FC236}">
                <a16:creationId xmlns:a16="http://schemas.microsoft.com/office/drawing/2014/main" xmlns="" id="{998C9405-2F74-4BA7-9DAB-F49666BA0886}"/>
              </a:ext>
            </a:extLst>
          </p:cNvPr>
          <p:cNvSpPr/>
          <p:nvPr/>
        </p:nvSpPr>
        <p:spPr>
          <a:xfrm>
            <a:off x="8995134" y="2353747"/>
            <a:ext cx="19604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Warunki mieszkaniowe </a:t>
            </a:r>
          </a:p>
        </p:txBody>
      </p:sp>
      <p:sp>
        <p:nvSpPr>
          <p:cNvPr id="87" name="pole tekstowe 86">
            <a:extLst>
              <a:ext uri="{FF2B5EF4-FFF2-40B4-BE49-F238E27FC236}">
                <a16:creationId xmlns:a16="http://schemas.microsoft.com/office/drawing/2014/main" xmlns="" id="{F1619473-6DE6-4742-AA89-2D8EAF13D7D7}"/>
              </a:ext>
            </a:extLst>
          </p:cNvPr>
          <p:cNvSpPr txBox="1"/>
          <p:nvPr/>
        </p:nvSpPr>
        <p:spPr>
          <a:xfrm>
            <a:off x="7724533" y="2268145"/>
            <a:ext cx="1169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71%</a:t>
            </a:r>
          </a:p>
        </p:txBody>
      </p:sp>
      <p:cxnSp>
        <p:nvCxnSpPr>
          <p:cNvPr id="90" name="Łącznik prosty 89">
            <a:extLst>
              <a:ext uri="{FF2B5EF4-FFF2-40B4-BE49-F238E27FC236}">
                <a16:creationId xmlns:a16="http://schemas.microsoft.com/office/drawing/2014/main" xmlns="" id="{55B18033-3C6F-467C-8ED1-8339A37078F9}"/>
              </a:ext>
            </a:extLst>
          </p:cNvPr>
          <p:cNvCxnSpPr>
            <a:cxnSpLocks/>
          </p:cNvCxnSpPr>
          <p:nvPr/>
        </p:nvCxnSpPr>
        <p:spPr>
          <a:xfrm flipH="1">
            <a:off x="7722749" y="2791758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fika 30" descr="Sieć społecznościowa">
            <a:extLst>
              <a:ext uri="{FF2B5EF4-FFF2-40B4-BE49-F238E27FC236}">
                <a16:creationId xmlns:a16="http://schemas.microsoft.com/office/drawing/2014/main" xmlns="" id="{38E3FD52-35DC-4E85-8425-43D5934B8D5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7109183" y="2924176"/>
            <a:ext cx="390526" cy="390526"/>
          </a:xfrm>
          <a:prstGeom prst="rect">
            <a:avLst/>
          </a:prstGeom>
        </p:spPr>
      </p:pic>
      <p:sp>
        <p:nvSpPr>
          <p:cNvPr id="75" name="Prostokąt 74">
            <a:extLst>
              <a:ext uri="{FF2B5EF4-FFF2-40B4-BE49-F238E27FC236}">
                <a16:creationId xmlns:a16="http://schemas.microsoft.com/office/drawing/2014/main" xmlns="" id="{368C22C0-5296-45F1-9005-3DF90BD4D198}"/>
              </a:ext>
            </a:extLst>
          </p:cNvPr>
          <p:cNvSpPr/>
          <p:nvPr/>
        </p:nvSpPr>
        <p:spPr>
          <a:xfrm>
            <a:off x="8992583" y="2941916"/>
            <a:ext cx="2997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Relacje ze znajomymi, przyjaciółmi</a:t>
            </a:r>
          </a:p>
        </p:txBody>
      </p:sp>
      <p:sp>
        <p:nvSpPr>
          <p:cNvPr id="91" name="pole tekstowe 90">
            <a:extLst>
              <a:ext uri="{FF2B5EF4-FFF2-40B4-BE49-F238E27FC236}">
                <a16:creationId xmlns:a16="http://schemas.microsoft.com/office/drawing/2014/main" xmlns="" id="{B13925D6-DAFF-4759-9C0F-2996DFF636AD}"/>
              </a:ext>
            </a:extLst>
          </p:cNvPr>
          <p:cNvSpPr txBox="1"/>
          <p:nvPr/>
        </p:nvSpPr>
        <p:spPr>
          <a:xfrm>
            <a:off x="7724533" y="2908798"/>
            <a:ext cx="11699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66%</a:t>
            </a:r>
          </a:p>
        </p:txBody>
      </p:sp>
      <p:cxnSp>
        <p:nvCxnSpPr>
          <p:cNvPr id="92" name="Łącznik prosty 91">
            <a:extLst>
              <a:ext uri="{FF2B5EF4-FFF2-40B4-BE49-F238E27FC236}">
                <a16:creationId xmlns:a16="http://schemas.microsoft.com/office/drawing/2014/main" xmlns="" id="{4DC3672E-05C5-4072-A800-26DE1007C896}"/>
              </a:ext>
            </a:extLst>
          </p:cNvPr>
          <p:cNvCxnSpPr>
            <a:cxnSpLocks/>
          </p:cNvCxnSpPr>
          <p:nvPr/>
        </p:nvCxnSpPr>
        <p:spPr>
          <a:xfrm flipH="1">
            <a:off x="7722749" y="3405440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fika 19" descr="Grupa osób">
            <a:extLst>
              <a:ext uri="{FF2B5EF4-FFF2-40B4-BE49-F238E27FC236}">
                <a16:creationId xmlns:a16="http://schemas.microsoft.com/office/drawing/2014/main" xmlns="" id="{8B3DE1A7-DB30-4545-B434-7D08A19C6090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7113945" y="3600451"/>
            <a:ext cx="333375" cy="333375"/>
          </a:xfrm>
          <a:prstGeom prst="rect">
            <a:avLst/>
          </a:prstGeom>
        </p:spPr>
      </p:pic>
      <p:sp>
        <p:nvSpPr>
          <p:cNvPr id="76" name="Prostokąt 75">
            <a:extLst>
              <a:ext uri="{FF2B5EF4-FFF2-40B4-BE49-F238E27FC236}">
                <a16:creationId xmlns:a16="http://schemas.microsoft.com/office/drawing/2014/main" xmlns="" id="{69ADD2DA-5799-4E30-8A14-4A391DF42E7A}"/>
              </a:ext>
            </a:extLst>
          </p:cNvPr>
          <p:cNvSpPr/>
          <p:nvPr/>
        </p:nvSpPr>
        <p:spPr>
          <a:xfrm>
            <a:off x="9006993" y="3549135"/>
            <a:ext cx="22995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Relacje z pozostałą rodziną                    </a:t>
            </a:r>
          </a:p>
        </p:txBody>
      </p:sp>
      <p:cxnSp>
        <p:nvCxnSpPr>
          <p:cNvPr id="93" name="Łącznik prosty 92">
            <a:extLst>
              <a:ext uri="{FF2B5EF4-FFF2-40B4-BE49-F238E27FC236}">
                <a16:creationId xmlns:a16="http://schemas.microsoft.com/office/drawing/2014/main" xmlns="" id="{9AABE18F-B567-4C29-993A-6EEB42174449}"/>
              </a:ext>
            </a:extLst>
          </p:cNvPr>
          <p:cNvCxnSpPr>
            <a:cxnSpLocks/>
          </p:cNvCxnSpPr>
          <p:nvPr/>
        </p:nvCxnSpPr>
        <p:spPr>
          <a:xfrm flipH="1">
            <a:off x="7722749" y="4019122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pole tekstowe 95">
            <a:extLst>
              <a:ext uri="{FF2B5EF4-FFF2-40B4-BE49-F238E27FC236}">
                <a16:creationId xmlns:a16="http://schemas.microsoft.com/office/drawing/2014/main" xmlns="" id="{127CAD5F-E7ED-4294-B721-1AB2AF46556C}"/>
              </a:ext>
            </a:extLst>
          </p:cNvPr>
          <p:cNvSpPr txBox="1"/>
          <p:nvPr/>
        </p:nvSpPr>
        <p:spPr>
          <a:xfrm>
            <a:off x="7839075" y="3518674"/>
            <a:ext cx="95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57%</a:t>
            </a:r>
          </a:p>
        </p:txBody>
      </p:sp>
      <p:grpSp>
        <p:nvGrpSpPr>
          <p:cNvPr id="64" name="Grupa 63">
            <a:extLst>
              <a:ext uri="{FF2B5EF4-FFF2-40B4-BE49-F238E27FC236}">
                <a16:creationId xmlns:a16="http://schemas.microsoft.com/office/drawing/2014/main" xmlns="" id="{45B41DBD-6B27-4868-93D7-54B37064A644}"/>
              </a:ext>
            </a:extLst>
          </p:cNvPr>
          <p:cNvGrpSpPr/>
          <p:nvPr/>
        </p:nvGrpSpPr>
        <p:grpSpPr>
          <a:xfrm>
            <a:off x="6996649" y="4171950"/>
            <a:ext cx="587017" cy="276225"/>
            <a:chOff x="5734049" y="2495549"/>
            <a:chExt cx="1057275" cy="428625"/>
          </a:xfrm>
          <a:solidFill>
            <a:schemeClr val="tx1">
              <a:lumMod val="75000"/>
              <a:lumOff val="25000"/>
            </a:schemeClr>
          </a:solidFill>
        </p:grpSpPr>
        <p:pic>
          <p:nvPicPr>
            <p:cNvPr id="52" name="Grafika 51" descr="Dom">
              <a:extLst>
                <a:ext uri="{FF2B5EF4-FFF2-40B4-BE49-F238E27FC236}">
                  <a16:creationId xmlns:a16="http://schemas.microsoft.com/office/drawing/2014/main" xmlns="" id="{8AF6F64B-3CD4-4304-8BB1-DA1895829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p:blipFill>
          <p:spPr>
            <a:xfrm>
              <a:off x="5734049" y="2495549"/>
              <a:ext cx="428625" cy="428625"/>
            </a:xfrm>
            <a:prstGeom prst="rect">
              <a:avLst/>
            </a:prstGeom>
          </p:spPr>
        </p:pic>
        <p:pic>
          <p:nvPicPr>
            <p:cNvPr id="55" name="Grafika 54" descr="Dom">
              <a:extLst>
                <a:ext uri="{FF2B5EF4-FFF2-40B4-BE49-F238E27FC236}">
                  <a16:creationId xmlns:a16="http://schemas.microsoft.com/office/drawing/2014/main" xmlns="" id="{8AC2BC7B-8707-48A7-8575-9CA281A32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p:blipFill>
          <p:spPr>
            <a:xfrm>
              <a:off x="6362699" y="2495549"/>
              <a:ext cx="428625" cy="428625"/>
            </a:xfrm>
            <a:prstGeom prst="rect">
              <a:avLst/>
            </a:prstGeom>
          </p:spPr>
        </p:pic>
        <p:pic>
          <p:nvPicPr>
            <p:cNvPr id="63" name="Grafika 62" descr="Kobieta">
              <a:extLst>
                <a:ext uri="{FF2B5EF4-FFF2-40B4-BE49-F238E27FC236}">
                  <a16:creationId xmlns:a16="http://schemas.microsoft.com/office/drawing/2014/main" xmlns="" id="{13140012-D947-47A2-9870-734E41705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p:blipFill>
          <p:spPr>
            <a:xfrm>
              <a:off x="6076951" y="2667001"/>
              <a:ext cx="228599" cy="228599"/>
            </a:xfrm>
            <a:prstGeom prst="rect">
              <a:avLst/>
            </a:prstGeom>
          </p:spPr>
        </p:pic>
        <p:pic>
          <p:nvPicPr>
            <p:cNvPr id="72" name="Grafika 71" descr="Kobieta">
              <a:extLst>
                <a:ext uri="{FF2B5EF4-FFF2-40B4-BE49-F238E27FC236}">
                  <a16:creationId xmlns:a16="http://schemas.microsoft.com/office/drawing/2014/main" xmlns="" id="{29C8B8D8-430B-4B3E-B767-6B92DD2EC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p:blipFill>
          <p:spPr>
            <a:xfrm>
              <a:off x="6219826" y="2667001"/>
              <a:ext cx="228599" cy="228599"/>
            </a:xfrm>
            <a:prstGeom prst="rect">
              <a:avLst/>
            </a:prstGeom>
          </p:spPr>
        </p:pic>
      </p:grpSp>
      <p:sp>
        <p:nvSpPr>
          <p:cNvPr id="77" name="Prostokąt 76">
            <a:extLst>
              <a:ext uri="{FF2B5EF4-FFF2-40B4-BE49-F238E27FC236}">
                <a16:creationId xmlns:a16="http://schemas.microsoft.com/office/drawing/2014/main" xmlns="" id="{5F911098-DC29-457E-9768-89EAE5D198C8}"/>
              </a:ext>
            </a:extLst>
          </p:cNvPr>
          <p:cNvSpPr/>
          <p:nvPr/>
        </p:nvSpPr>
        <p:spPr>
          <a:xfrm>
            <a:off x="8991444" y="4137304"/>
            <a:ext cx="17713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Relacje z sąsiadami</a:t>
            </a:r>
          </a:p>
        </p:txBody>
      </p:sp>
      <p:sp>
        <p:nvSpPr>
          <p:cNvPr id="86" name="pole tekstowe 85">
            <a:extLst>
              <a:ext uri="{FF2B5EF4-FFF2-40B4-BE49-F238E27FC236}">
                <a16:creationId xmlns:a16="http://schemas.microsoft.com/office/drawing/2014/main" xmlns="" id="{04B8FA26-3FF6-43EE-A4C7-E40052F7878B}"/>
              </a:ext>
            </a:extLst>
          </p:cNvPr>
          <p:cNvSpPr txBox="1"/>
          <p:nvPr/>
        </p:nvSpPr>
        <p:spPr>
          <a:xfrm>
            <a:off x="7724533" y="4097772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54%</a:t>
            </a:r>
          </a:p>
        </p:txBody>
      </p:sp>
      <p:cxnSp>
        <p:nvCxnSpPr>
          <p:cNvPr id="97" name="Łącznik prosty 96">
            <a:extLst>
              <a:ext uri="{FF2B5EF4-FFF2-40B4-BE49-F238E27FC236}">
                <a16:creationId xmlns:a16="http://schemas.microsoft.com/office/drawing/2014/main" xmlns="" id="{3AB7A480-5417-42FB-83CF-9A6AE739F731}"/>
              </a:ext>
            </a:extLst>
          </p:cNvPr>
          <p:cNvCxnSpPr>
            <a:cxnSpLocks/>
          </p:cNvCxnSpPr>
          <p:nvPr/>
        </p:nvCxnSpPr>
        <p:spPr>
          <a:xfrm flipH="1">
            <a:off x="7722749" y="4613754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fika 28" descr="Mężczyzna i kobieta">
            <a:extLst>
              <a:ext uri="{FF2B5EF4-FFF2-40B4-BE49-F238E27FC236}">
                <a16:creationId xmlns:a16="http://schemas.microsoft.com/office/drawing/2014/main" xmlns="" id="{1483476B-4593-4656-BE38-70B41FFF62D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7099657" y="4657726"/>
            <a:ext cx="381000" cy="381000"/>
          </a:xfrm>
          <a:prstGeom prst="rect">
            <a:avLst/>
          </a:prstGeom>
        </p:spPr>
      </p:pic>
      <p:sp>
        <p:nvSpPr>
          <p:cNvPr id="78" name="Prostokąt 77">
            <a:extLst>
              <a:ext uri="{FF2B5EF4-FFF2-40B4-BE49-F238E27FC236}">
                <a16:creationId xmlns:a16="http://schemas.microsoft.com/office/drawing/2014/main" xmlns="" id="{65E09304-0D66-4856-B436-A8463069F9F6}"/>
              </a:ext>
            </a:extLst>
          </p:cNvPr>
          <p:cNvSpPr/>
          <p:nvPr/>
        </p:nvSpPr>
        <p:spPr>
          <a:xfrm>
            <a:off x="9003374" y="4715948"/>
            <a:ext cx="19006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Małżeństwo/związek</a:t>
            </a:r>
          </a:p>
        </p:txBody>
      </p:sp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4A0100DE-4513-4EF2-A3B0-5794EF2E0F57}"/>
              </a:ext>
            </a:extLst>
          </p:cNvPr>
          <p:cNvSpPr txBox="1"/>
          <p:nvPr/>
        </p:nvSpPr>
        <p:spPr>
          <a:xfrm>
            <a:off x="7724533" y="4676870"/>
            <a:ext cx="116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50%</a:t>
            </a:r>
          </a:p>
        </p:txBody>
      </p:sp>
      <p:cxnSp>
        <p:nvCxnSpPr>
          <p:cNvPr id="98" name="Łącznik prosty 97">
            <a:extLst>
              <a:ext uri="{FF2B5EF4-FFF2-40B4-BE49-F238E27FC236}">
                <a16:creationId xmlns:a16="http://schemas.microsoft.com/office/drawing/2014/main" xmlns="" id="{1D1910CA-6896-4393-9770-0521D87D2741}"/>
              </a:ext>
            </a:extLst>
          </p:cNvPr>
          <p:cNvCxnSpPr>
            <a:cxnSpLocks/>
          </p:cNvCxnSpPr>
          <p:nvPr/>
        </p:nvCxnSpPr>
        <p:spPr>
          <a:xfrm flipH="1">
            <a:off x="7722749" y="5189336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a 17" descr="Serce z tętnem">
            <a:extLst>
              <a:ext uri="{FF2B5EF4-FFF2-40B4-BE49-F238E27FC236}">
                <a16:creationId xmlns:a16="http://schemas.microsoft.com/office/drawing/2014/main" xmlns="" id="{8FC79F45-97A3-4BEA-AEA0-60B414395BDA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7094894" y="5286375"/>
            <a:ext cx="390526" cy="390526"/>
          </a:xfrm>
          <a:prstGeom prst="rect">
            <a:avLst/>
          </a:prstGeom>
        </p:spPr>
      </p:pic>
      <p:sp>
        <p:nvSpPr>
          <p:cNvPr id="79" name="Prostokąt 78">
            <a:extLst>
              <a:ext uri="{FF2B5EF4-FFF2-40B4-BE49-F238E27FC236}">
                <a16:creationId xmlns:a16="http://schemas.microsoft.com/office/drawing/2014/main" xmlns="" id="{20ED6EC7-D538-4AD2-945E-2577EEE66520}"/>
              </a:ext>
            </a:extLst>
          </p:cNvPr>
          <p:cNvSpPr/>
          <p:nvPr/>
        </p:nvSpPr>
        <p:spPr>
          <a:xfrm>
            <a:off x="8999387" y="5294592"/>
            <a:ext cx="1252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pl-PL" sz="1400" i="1" dirty="0"/>
              <a:t>Stan zdrowia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xmlns="" id="{CC701735-6CD6-4C21-973F-EF7A76817EF1}"/>
              </a:ext>
            </a:extLst>
          </p:cNvPr>
          <p:cNvSpPr txBox="1"/>
          <p:nvPr/>
        </p:nvSpPr>
        <p:spPr>
          <a:xfrm>
            <a:off x="7724533" y="5255968"/>
            <a:ext cx="1169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38%</a:t>
            </a:r>
          </a:p>
        </p:txBody>
      </p:sp>
      <p:cxnSp>
        <p:nvCxnSpPr>
          <p:cNvPr id="101" name="Łącznik prosty 100">
            <a:extLst>
              <a:ext uri="{FF2B5EF4-FFF2-40B4-BE49-F238E27FC236}">
                <a16:creationId xmlns:a16="http://schemas.microsoft.com/office/drawing/2014/main" xmlns="" id="{9F39B2DD-013B-47AE-AC6D-EEB074BF833D}"/>
              </a:ext>
            </a:extLst>
          </p:cNvPr>
          <p:cNvCxnSpPr>
            <a:cxnSpLocks/>
          </p:cNvCxnSpPr>
          <p:nvPr/>
        </p:nvCxnSpPr>
        <p:spPr>
          <a:xfrm flipH="1">
            <a:off x="7722749" y="5764919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515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Wykres 58">
            <a:extLst>
              <a:ext uri="{FF2B5EF4-FFF2-40B4-BE49-F238E27FC236}">
                <a16:creationId xmlns:a16="http://schemas.microsoft.com/office/drawing/2014/main" xmlns="" id="{9E0BADC0-767B-4A7B-9720-E203D638CB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378271"/>
              </p:ext>
            </p:extLst>
          </p:nvPr>
        </p:nvGraphicFramePr>
        <p:xfrm>
          <a:off x="2022232" y="1213331"/>
          <a:ext cx="2584937" cy="1890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xmlns="" id="{589DDA6B-F631-4631-9ABD-B69C6E87B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965744"/>
              </p:ext>
            </p:extLst>
          </p:nvPr>
        </p:nvGraphicFramePr>
        <p:xfrm>
          <a:off x="2154114" y="3332284"/>
          <a:ext cx="9609996" cy="298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2499">
                  <a:extLst>
                    <a:ext uri="{9D8B030D-6E8A-4147-A177-3AD203B41FA5}">
                      <a16:colId xmlns:a16="http://schemas.microsoft.com/office/drawing/2014/main" xmlns="" val="1791329936"/>
                    </a:ext>
                  </a:extLst>
                </a:gridCol>
                <a:gridCol w="2402499">
                  <a:extLst>
                    <a:ext uri="{9D8B030D-6E8A-4147-A177-3AD203B41FA5}">
                      <a16:colId xmlns:a16="http://schemas.microsoft.com/office/drawing/2014/main" xmlns="" val="3841128131"/>
                    </a:ext>
                  </a:extLst>
                </a:gridCol>
                <a:gridCol w="2402499">
                  <a:extLst>
                    <a:ext uri="{9D8B030D-6E8A-4147-A177-3AD203B41FA5}">
                      <a16:colId xmlns:a16="http://schemas.microsoft.com/office/drawing/2014/main" xmlns="" val="291550513"/>
                    </a:ext>
                  </a:extLst>
                </a:gridCol>
                <a:gridCol w="2402499">
                  <a:extLst>
                    <a:ext uri="{9D8B030D-6E8A-4147-A177-3AD203B41FA5}">
                      <a16:colId xmlns:a16="http://schemas.microsoft.com/office/drawing/2014/main" xmlns="" val="1378512309"/>
                    </a:ext>
                  </a:extLst>
                </a:gridCol>
              </a:tblGrid>
              <a:tr h="5976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2400" u="none" strike="noStrike" dirty="0">
                          <a:effectLst/>
                        </a:rPr>
                        <a:t>78%</a:t>
                      </a:r>
                      <a:endParaRPr lang="pl-PL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800" u="none" strike="noStrike" dirty="0">
                          <a:effectLst/>
                        </a:rPr>
                        <a:t>49%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400" u="none" strike="noStrike" dirty="0">
                          <a:effectLst/>
                        </a:rPr>
                        <a:t>79%</a:t>
                      </a:r>
                      <a:endParaRPr lang="pl-PL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u="none" strike="noStrike" dirty="0">
                          <a:effectLst/>
                        </a:rPr>
                        <a:t>64%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43919787"/>
                  </a:ext>
                </a:extLst>
              </a:tr>
              <a:tr h="5976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u="none" strike="noStrike" dirty="0">
                          <a:effectLst/>
                        </a:rPr>
                        <a:t>55%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400" u="none" strike="noStrike" dirty="0">
                          <a:effectLst/>
                        </a:rPr>
                        <a:t>76%</a:t>
                      </a:r>
                      <a:endParaRPr lang="pl-PL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17%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000" u="none" strike="noStrike" dirty="0">
                          <a:effectLst/>
                        </a:rPr>
                        <a:t>62%</a:t>
                      </a:r>
                      <a:endParaRPr lang="pl-P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9861009"/>
                  </a:ext>
                </a:extLst>
              </a:tr>
              <a:tr h="5976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17%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10%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9%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694914"/>
                  </a:ext>
                </a:extLst>
              </a:tr>
              <a:tr h="5976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5%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9%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5%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62789969"/>
                  </a:ext>
                </a:extLst>
              </a:tr>
              <a:tr h="5976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3%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5%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80346308"/>
                  </a:ext>
                </a:extLst>
              </a:tr>
            </a:tbl>
          </a:graphicData>
        </a:graphic>
      </p:graphicFrame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1" name="Grafika 30" descr="Spotkanie">
            <a:extLst>
              <a:ext uri="{FF2B5EF4-FFF2-40B4-BE49-F238E27FC236}">
                <a16:creationId xmlns:a16="http://schemas.microsoft.com/office/drawing/2014/main" xmlns="" id="{044DF189-AA11-48C3-B258-A1A5F5D16D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258461" y="1890985"/>
            <a:ext cx="409576" cy="409576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E15F3D2-349F-4968-9FC3-1A59CE81D1C9}"/>
              </a:ext>
            </a:extLst>
          </p:cNvPr>
          <p:cNvSpPr/>
          <p:nvPr/>
        </p:nvSpPr>
        <p:spPr>
          <a:xfrm>
            <a:off x="2620107" y="2971894"/>
            <a:ext cx="1610738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pl-PL" sz="1500" b="1" i="1" dirty="0"/>
              <a:t>Najbliższa rodzina  </a:t>
            </a: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xmlns="" id="{F3A843EC-EDEF-4F51-B86F-5B24A80F7B8F}"/>
              </a:ext>
            </a:extLst>
          </p:cNvPr>
          <p:cNvSpPr txBox="1"/>
          <p:nvPr/>
        </p:nvSpPr>
        <p:spPr>
          <a:xfrm>
            <a:off x="2250829" y="627360"/>
            <a:ext cx="8466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Częstotliwość i sposoby utrzymywania kontaktów</a:t>
            </a:r>
            <a:endParaRPr lang="pl-PL" sz="24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a 5" descr="Sala konferencyjna">
            <a:extLst>
              <a:ext uri="{FF2B5EF4-FFF2-40B4-BE49-F238E27FC236}">
                <a16:creationId xmlns:a16="http://schemas.microsoft.com/office/drawing/2014/main" xmlns="" id="{C1F31D1E-7222-43C7-86A9-03C9A5D43AC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4883" y="3346629"/>
            <a:ext cx="601579" cy="601579"/>
          </a:xfrm>
          <a:prstGeom prst="rect">
            <a:avLst/>
          </a:prstGeom>
        </p:spPr>
      </p:pic>
      <p:pic>
        <p:nvPicPr>
          <p:cNvPr id="10" name="Grafika 9" descr="Słuchawka">
            <a:extLst>
              <a:ext uri="{FF2B5EF4-FFF2-40B4-BE49-F238E27FC236}">
                <a16:creationId xmlns:a16="http://schemas.microsoft.com/office/drawing/2014/main" xmlns="" id="{2D17327A-ECFE-4355-B571-ADB8E40751A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12171" y="4044924"/>
            <a:ext cx="366962" cy="366962"/>
          </a:xfrm>
          <a:prstGeom prst="rect">
            <a:avLst/>
          </a:prstGeom>
        </p:spPr>
      </p:pic>
      <p:pic>
        <p:nvPicPr>
          <p:cNvPr id="14" name="Grafika 13" descr="Koperta">
            <a:extLst>
              <a:ext uri="{FF2B5EF4-FFF2-40B4-BE49-F238E27FC236}">
                <a16:creationId xmlns:a16="http://schemas.microsoft.com/office/drawing/2014/main" xmlns="" id="{CDFEF16C-07E8-4AFB-A5A5-60DC4463A88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82089" y="5786572"/>
            <a:ext cx="465222" cy="465222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xmlns="" id="{85976994-4694-4806-85FE-2ADC096DEDFE}"/>
              </a:ext>
            </a:extLst>
          </p:cNvPr>
          <p:cNvSpPr txBox="1"/>
          <p:nvPr/>
        </p:nvSpPr>
        <p:spPr>
          <a:xfrm>
            <a:off x="222402" y="5131818"/>
            <a:ext cx="34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@</a:t>
            </a:r>
            <a:endParaRPr lang="pl-PL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Grafika 15" descr="Centrum telefoniczne">
            <a:extLst>
              <a:ext uri="{FF2B5EF4-FFF2-40B4-BE49-F238E27FC236}">
                <a16:creationId xmlns:a16="http://schemas.microsoft.com/office/drawing/2014/main" xmlns="" id="{9979B280-E9A0-4638-B73A-5D5B41088BD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31959" y="4551420"/>
            <a:ext cx="507332" cy="507332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xmlns="" id="{7DD34C0A-631C-441D-BC98-448A574173AE}"/>
              </a:ext>
            </a:extLst>
          </p:cNvPr>
          <p:cNvSpPr/>
          <p:nvPr/>
        </p:nvSpPr>
        <p:spPr>
          <a:xfrm>
            <a:off x="684662" y="3489167"/>
            <a:ext cx="15925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pl-PL" sz="1400" i="1" dirty="0"/>
              <a:t>Spotkania osobiste</a:t>
            </a:r>
            <a:endParaRPr lang="pl-PL" sz="14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xmlns="" id="{C36C8952-3277-464A-B763-96A58FB18174}"/>
              </a:ext>
            </a:extLst>
          </p:cNvPr>
          <p:cNvSpPr/>
          <p:nvPr/>
        </p:nvSpPr>
        <p:spPr>
          <a:xfrm>
            <a:off x="394655" y="3976083"/>
            <a:ext cx="1782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pl-PL" sz="1400" i="1" dirty="0"/>
              <a:t>Rozmowy telefoniczne/ SMS</a:t>
            </a:r>
            <a:endParaRPr lang="pl-PL" sz="14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xmlns="" id="{50A3DDE5-C683-4E5C-A965-215670CE4BAD}"/>
              </a:ext>
            </a:extLst>
          </p:cNvPr>
          <p:cNvSpPr/>
          <p:nvPr/>
        </p:nvSpPr>
        <p:spPr>
          <a:xfrm>
            <a:off x="189809" y="4559714"/>
            <a:ext cx="2272040" cy="534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ts val="1100"/>
              </a:lnSpc>
            </a:pPr>
            <a:r>
              <a:rPr lang="pl-PL" sz="1400" i="1" dirty="0"/>
              <a:t>Rozmowy za </a:t>
            </a:r>
            <a:r>
              <a:rPr lang="pl-PL" sz="1400" i="1" dirty="0" err="1"/>
              <a:t>pośr</a:t>
            </a:r>
            <a:r>
              <a:rPr lang="pl-PL" sz="1400" i="1" dirty="0"/>
              <a:t>. komunikatorów internetowych</a:t>
            </a:r>
            <a:endParaRPr lang="pl-PL" sz="14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xmlns="" id="{66B930F6-28FE-4382-BACE-2891780720C0}"/>
              </a:ext>
            </a:extLst>
          </p:cNvPr>
          <p:cNvSpPr/>
          <p:nvPr/>
        </p:nvSpPr>
        <p:spPr>
          <a:xfrm>
            <a:off x="499642" y="5154246"/>
            <a:ext cx="1484386" cy="534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ts val="1100"/>
              </a:lnSpc>
            </a:pPr>
            <a:r>
              <a:rPr lang="pl-PL" sz="1400" i="1" dirty="0"/>
              <a:t>Wymiana korespondencji mailowej</a:t>
            </a:r>
            <a:endParaRPr lang="pl-PL" sz="14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xmlns="" id="{052953B1-4E91-438E-BB62-E20FDD9D1087}"/>
              </a:ext>
            </a:extLst>
          </p:cNvPr>
          <p:cNvSpPr/>
          <p:nvPr/>
        </p:nvSpPr>
        <p:spPr>
          <a:xfrm>
            <a:off x="528603" y="5748779"/>
            <a:ext cx="1500661" cy="534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ts val="1100"/>
              </a:lnSpc>
            </a:pPr>
            <a:r>
              <a:rPr lang="pl-PL" sz="1400" i="1" dirty="0"/>
              <a:t>Wymiana korespondencji tradycyjnej </a:t>
            </a:r>
            <a:endParaRPr lang="pl-PL" sz="14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xmlns="" id="{B26D81DC-6EC6-4A21-BC57-180FCB4F5D39}"/>
              </a:ext>
            </a:extLst>
          </p:cNvPr>
          <p:cNvCxnSpPr>
            <a:cxnSpLocks/>
          </p:cNvCxnSpPr>
          <p:nvPr/>
        </p:nvCxnSpPr>
        <p:spPr>
          <a:xfrm flipH="1">
            <a:off x="805887" y="3927058"/>
            <a:ext cx="1260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xmlns="" id="{8AA71F5A-245A-449E-B5FD-D242881FB48D}"/>
              </a:ext>
            </a:extLst>
          </p:cNvPr>
          <p:cNvCxnSpPr>
            <a:cxnSpLocks/>
          </p:cNvCxnSpPr>
          <p:nvPr/>
        </p:nvCxnSpPr>
        <p:spPr>
          <a:xfrm flipH="1">
            <a:off x="805887" y="4528860"/>
            <a:ext cx="1260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xmlns="" id="{2F4DB23F-D6A8-489C-939F-2068A1B27EEB}"/>
              </a:ext>
            </a:extLst>
          </p:cNvPr>
          <p:cNvCxnSpPr>
            <a:cxnSpLocks/>
          </p:cNvCxnSpPr>
          <p:nvPr/>
        </p:nvCxnSpPr>
        <p:spPr>
          <a:xfrm flipH="1">
            <a:off x="805887" y="5121870"/>
            <a:ext cx="1260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xmlns="" id="{A6CE7E0B-7E1F-4377-909C-474652E668A8}"/>
              </a:ext>
            </a:extLst>
          </p:cNvPr>
          <p:cNvCxnSpPr>
            <a:cxnSpLocks/>
          </p:cNvCxnSpPr>
          <p:nvPr/>
        </p:nvCxnSpPr>
        <p:spPr>
          <a:xfrm flipH="1">
            <a:off x="805887" y="5714880"/>
            <a:ext cx="1260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rostokąt 45">
            <a:extLst>
              <a:ext uri="{FF2B5EF4-FFF2-40B4-BE49-F238E27FC236}">
                <a16:creationId xmlns:a16="http://schemas.microsoft.com/office/drawing/2014/main" xmlns="" id="{4620C35F-8D8F-43B6-92EC-B3E882EBDCE1}"/>
              </a:ext>
            </a:extLst>
          </p:cNvPr>
          <p:cNvSpPr/>
          <p:nvPr/>
        </p:nvSpPr>
        <p:spPr>
          <a:xfrm>
            <a:off x="7720311" y="2971894"/>
            <a:ext cx="116706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500" b="1" i="1" dirty="0"/>
              <a:t>Sąsiedzi</a:t>
            </a:r>
          </a:p>
        </p:txBody>
      </p: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4BC0038F-1CFA-49CF-A503-EF98867A103C}"/>
              </a:ext>
            </a:extLst>
          </p:cNvPr>
          <p:cNvGrpSpPr/>
          <p:nvPr/>
        </p:nvGrpSpPr>
        <p:grpSpPr>
          <a:xfrm>
            <a:off x="8022473" y="1947270"/>
            <a:ext cx="587017" cy="276225"/>
            <a:chOff x="5734049" y="2495549"/>
            <a:chExt cx="1057275" cy="428625"/>
          </a:xfrm>
          <a:solidFill>
            <a:schemeClr val="accent5">
              <a:lumMod val="50000"/>
            </a:schemeClr>
          </a:solidFill>
        </p:grpSpPr>
        <p:pic>
          <p:nvPicPr>
            <p:cNvPr id="51" name="Grafika 50" descr="Dom">
              <a:extLst>
                <a:ext uri="{FF2B5EF4-FFF2-40B4-BE49-F238E27FC236}">
                  <a16:creationId xmlns:a16="http://schemas.microsoft.com/office/drawing/2014/main" xmlns="" id="{B50B1CA4-CEDD-488F-9543-A55827A3A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5734049" y="2495549"/>
              <a:ext cx="428625" cy="428625"/>
            </a:xfrm>
            <a:prstGeom prst="rect">
              <a:avLst/>
            </a:prstGeom>
          </p:spPr>
        </p:pic>
        <p:pic>
          <p:nvPicPr>
            <p:cNvPr id="52" name="Grafika 51" descr="Dom">
              <a:extLst>
                <a:ext uri="{FF2B5EF4-FFF2-40B4-BE49-F238E27FC236}">
                  <a16:creationId xmlns:a16="http://schemas.microsoft.com/office/drawing/2014/main" xmlns="" id="{B4DC6865-A09A-4C2F-BD39-3C90D701F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6362699" y="2495549"/>
              <a:ext cx="428625" cy="428625"/>
            </a:xfrm>
            <a:prstGeom prst="rect">
              <a:avLst/>
            </a:prstGeom>
          </p:spPr>
        </p:pic>
        <p:pic>
          <p:nvPicPr>
            <p:cNvPr id="53" name="Grafika 52" descr="Kobieta">
              <a:extLst>
                <a:ext uri="{FF2B5EF4-FFF2-40B4-BE49-F238E27FC236}">
                  <a16:creationId xmlns:a16="http://schemas.microsoft.com/office/drawing/2014/main" xmlns="" id="{C7FE0F8E-5C63-499E-B468-6977DD999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6076951" y="2667001"/>
              <a:ext cx="228599" cy="228599"/>
            </a:xfrm>
            <a:prstGeom prst="rect">
              <a:avLst/>
            </a:prstGeom>
          </p:spPr>
        </p:pic>
        <p:pic>
          <p:nvPicPr>
            <p:cNvPr id="56" name="Grafika 55" descr="Kobieta">
              <a:extLst>
                <a:ext uri="{FF2B5EF4-FFF2-40B4-BE49-F238E27FC236}">
                  <a16:creationId xmlns:a16="http://schemas.microsoft.com/office/drawing/2014/main" xmlns="" id="{60490CF6-F2D2-4FA8-989F-F806D7C06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6219826" y="2667001"/>
              <a:ext cx="228599" cy="228599"/>
            </a:xfrm>
            <a:prstGeom prst="rect">
              <a:avLst/>
            </a:prstGeom>
          </p:spPr>
        </p:pic>
      </p:grpSp>
      <p:sp>
        <p:nvSpPr>
          <p:cNvPr id="44" name="Prostokąt 43">
            <a:extLst>
              <a:ext uri="{FF2B5EF4-FFF2-40B4-BE49-F238E27FC236}">
                <a16:creationId xmlns:a16="http://schemas.microsoft.com/office/drawing/2014/main" xmlns="" id="{388D4E0A-1D8B-4E7D-A1F4-94CDF0121A4B}"/>
              </a:ext>
            </a:extLst>
          </p:cNvPr>
          <p:cNvSpPr/>
          <p:nvPr/>
        </p:nvSpPr>
        <p:spPr>
          <a:xfrm>
            <a:off x="5068586" y="2971894"/>
            <a:ext cx="1622359" cy="239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000"/>
              </a:lnSpc>
            </a:pPr>
            <a:r>
              <a:rPr lang="pl-PL" sz="1500" b="1" i="1" dirty="0"/>
              <a:t>Pozostała rodzina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xmlns="" id="{5D8F5DC5-D3BB-48BF-83C9-A3CCD18A9C3D}"/>
              </a:ext>
            </a:extLst>
          </p:cNvPr>
          <p:cNvGrpSpPr/>
          <p:nvPr/>
        </p:nvGrpSpPr>
        <p:grpSpPr>
          <a:xfrm>
            <a:off x="5551702" y="1892934"/>
            <a:ext cx="565483" cy="405064"/>
            <a:chOff x="2871539" y="1292745"/>
            <a:chExt cx="565483" cy="405064"/>
          </a:xfrm>
        </p:grpSpPr>
        <p:pic>
          <p:nvPicPr>
            <p:cNvPr id="26" name="Grafika 25" descr="Grupa">
              <a:extLst>
                <a:ext uri="{FF2B5EF4-FFF2-40B4-BE49-F238E27FC236}">
                  <a16:creationId xmlns:a16="http://schemas.microsoft.com/office/drawing/2014/main" xmlns="" id="{D8B7257F-3BBB-4F6D-852E-2EB3A9CA3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p:blipFill>
          <p:spPr>
            <a:xfrm>
              <a:off x="2871539" y="1296758"/>
              <a:ext cx="401051" cy="401051"/>
            </a:xfrm>
            <a:prstGeom prst="rect">
              <a:avLst/>
            </a:prstGeom>
          </p:spPr>
        </p:pic>
        <p:pic>
          <p:nvPicPr>
            <p:cNvPr id="57" name="Grafika 56" descr="Grupa">
              <a:extLst>
                <a:ext uri="{FF2B5EF4-FFF2-40B4-BE49-F238E27FC236}">
                  <a16:creationId xmlns:a16="http://schemas.microsoft.com/office/drawing/2014/main" xmlns="" id="{AE325BAF-BED9-41FE-90E5-9F21418A5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p:blipFill>
          <p:spPr>
            <a:xfrm>
              <a:off x="3035971" y="1292745"/>
              <a:ext cx="401051" cy="401051"/>
            </a:xfrm>
            <a:prstGeom prst="rect">
              <a:avLst/>
            </a:prstGeom>
          </p:spPr>
        </p:pic>
      </p:grpSp>
      <p:sp>
        <p:nvSpPr>
          <p:cNvPr id="47" name="Prostokąt 46">
            <a:extLst>
              <a:ext uri="{FF2B5EF4-FFF2-40B4-BE49-F238E27FC236}">
                <a16:creationId xmlns:a16="http://schemas.microsoft.com/office/drawing/2014/main" xmlns="" id="{BC6ED1EC-7AA7-4403-A49E-FE49383693A0}"/>
              </a:ext>
            </a:extLst>
          </p:cNvPr>
          <p:cNvSpPr/>
          <p:nvPr/>
        </p:nvSpPr>
        <p:spPr>
          <a:xfrm>
            <a:off x="9785833" y="2971894"/>
            <a:ext cx="1925519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pl-PL" sz="1500" b="1" i="1" dirty="0"/>
              <a:t>Znajomi/ przyjaciele</a:t>
            </a:r>
          </a:p>
        </p:txBody>
      </p:sp>
      <p:pic>
        <p:nvPicPr>
          <p:cNvPr id="29" name="Grafika 28" descr="Sieć społecznościowa">
            <a:extLst>
              <a:ext uri="{FF2B5EF4-FFF2-40B4-BE49-F238E27FC236}">
                <a16:creationId xmlns:a16="http://schemas.microsoft.com/office/drawing/2014/main" xmlns="" id="{5C8D89CD-CCCD-4B54-96DB-0BCA7DAD51F0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10528159" y="1851939"/>
            <a:ext cx="485274" cy="485274"/>
          </a:xfrm>
          <a:prstGeom prst="rect">
            <a:avLst/>
          </a:prstGeom>
        </p:spPr>
      </p:pic>
      <p:graphicFrame>
        <p:nvGraphicFramePr>
          <p:cNvPr id="63" name="Wykres 62">
            <a:extLst>
              <a:ext uri="{FF2B5EF4-FFF2-40B4-BE49-F238E27FC236}">
                <a16:creationId xmlns:a16="http://schemas.microsoft.com/office/drawing/2014/main" xmlns="" id="{4FFF190B-5B44-42AE-A789-28D7A2F940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9469813"/>
              </p:ext>
            </p:extLst>
          </p:nvPr>
        </p:nvGraphicFramePr>
        <p:xfrm>
          <a:off x="6859467" y="1284080"/>
          <a:ext cx="2875908" cy="1681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xmlns="" id="{510C3697-9EEE-4FD0-93F2-B8C69F6A8689}"/>
              </a:ext>
            </a:extLst>
          </p:cNvPr>
          <p:cNvGrpSpPr/>
          <p:nvPr/>
        </p:nvGrpSpPr>
        <p:grpSpPr>
          <a:xfrm>
            <a:off x="835976" y="2026843"/>
            <a:ext cx="2047901" cy="502192"/>
            <a:chOff x="-236685" y="1472930"/>
            <a:chExt cx="2047901" cy="502192"/>
          </a:xfrm>
        </p:grpSpPr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xmlns="" id="{A680EDAD-2FC9-41FB-AC28-9EA0CD96CD8F}"/>
                </a:ext>
              </a:extLst>
            </p:cNvPr>
            <p:cNvSpPr/>
            <p:nvPr/>
          </p:nvSpPr>
          <p:spPr>
            <a:xfrm>
              <a:off x="-236685" y="1756604"/>
              <a:ext cx="295312" cy="1564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4" name="Prostokąt 63">
              <a:extLst>
                <a:ext uri="{FF2B5EF4-FFF2-40B4-BE49-F238E27FC236}">
                  <a16:creationId xmlns:a16="http://schemas.microsoft.com/office/drawing/2014/main" xmlns="" id="{BDB0B4C2-C261-49CC-8AEA-22004C8E86D9}"/>
                </a:ext>
              </a:extLst>
            </p:cNvPr>
            <p:cNvSpPr/>
            <p:nvPr/>
          </p:nvSpPr>
          <p:spPr>
            <a:xfrm>
              <a:off x="-236685" y="1521681"/>
              <a:ext cx="295312" cy="15641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xmlns="" id="{A7F40434-359C-4E6B-BA21-CE7C6E829CE6}"/>
                </a:ext>
              </a:extLst>
            </p:cNvPr>
            <p:cNvSpPr txBox="1"/>
            <p:nvPr/>
          </p:nvSpPr>
          <p:spPr>
            <a:xfrm>
              <a:off x="16456" y="1472930"/>
              <a:ext cx="9860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i="1" dirty="0"/>
                <a:t>Bardzo często</a:t>
              </a:r>
            </a:p>
          </p:txBody>
        </p:sp>
        <p:sp>
          <p:nvSpPr>
            <p:cNvPr id="65" name="pole tekstowe 64">
              <a:extLst>
                <a:ext uri="{FF2B5EF4-FFF2-40B4-BE49-F238E27FC236}">
                  <a16:creationId xmlns:a16="http://schemas.microsoft.com/office/drawing/2014/main" xmlns="" id="{C3306F55-E62A-4C5D-98E2-65819BA49C37}"/>
                </a:ext>
              </a:extLst>
            </p:cNvPr>
            <p:cNvSpPr txBox="1"/>
            <p:nvPr/>
          </p:nvSpPr>
          <p:spPr>
            <a:xfrm>
              <a:off x="16457" y="1713512"/>
              <a:ext cx="17947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i="1" dirty="0"/>
                <a:t>Często</a:t>
              </a:r>
            </a:p>
          </p:txBody>
        </p:sp>
      </p:grpSp>
      <p:graphicFrame>
        <p:nvGraphicFramePr>
          <p:cNvPr id="62" name="Wykres 61">
            <a:extLst>
              <a:ext uri="{FF2B5EF4-FFF2-40B4-BE49-F238E27FC236}">
                <a16:creationId xmlns:a16="http://schemas.microsoft.com/office/drawing/2014/main" xmlns="" id="{64C1FAB7-87B3-48E9-B803-BA9BF9A98D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636025"/>
              </p:ext>
            </p:extLst>
          </p:nvPr>
        </p:nvGraphicFramePr>
        <p:xfrm>
          <a:off x="4407133" y="1289632"/>
          <a:ext cx="2875908" cy="1681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aphicFrame>
        <p:nvGraphicFramePr>
          <p:cNvPr id="48" name="Wykres 47">
            <a:extLst>
              <a:ext uri="{FF2B5EF4-FFF2-40B4-BE49-F238E27FC236}">
                <a16:creationId xmlns:a16="http://schemas.microsoft.com/office/drawing/2014/main" xmlns="" id="{02F011C7-5BBC-43D9-8D7A-6001FAD68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6789699"/>
              </p:ext>
            </p:extLst>
          </p:nvPr>
        </p:nvGraphicFramePr>
        <p:xfrm>
          <a:off x="9662317" y="1290271"/>
          <a:ext cx="2172130" cy="1681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</p:spTree>
    <p:extLst>
      <p:ext uri="{BB962C8B-B14F-4D97-AF65-F5344CB8AC3E}">
        <p14:creationId xmlns:p14="http://schemas.microsoft.com/office/powerpoint/2010/main" val="871403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Wykres 73">
            <a:extLst>
              <a:ext uri="{FF2B5EF4-FFF2-40B4-BE49-F238E27FC236}">
                <a16:creationId xmlns:a16="http://schemas.microsoft.com/office/drawing/2014/main" xmlns="" id="{112FF122-F541-4268-8F6B-F841D22F73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4337707"/>
              </p:ext>
            </p:extLst>
          </p:nvPr>
        </p:nvGraphicFramePr>
        <p:xfrm>
          <a:off x="6491091" y="1572633"/>
          <a:ext cx="2324695" cy="164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xmlns="" id="{4DEB31F7-8A5D-4BB5-BC7F-E489F2DAD08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8025" y="2116681"/>
          <a:ext cx="1547246" cy="38905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7246">
                  <a:extLst>
                    <a:ext uri="{9D8B030D-6E8A-4147-A177-3AD203B41FA5}">
                      <a16:colId xmlns:a16="http://schemas.microsoft.com/office/drawing/2014/main" xmlns="" val="3712464935"/>
                    </a:ext>
                  </a:extLst>
                </a:gridCol>
              </a:tblGrid>
              <a:tr h="555787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Najbliższą rodzinę (dzieci, wnuki)</a:t>
                      </a:r>
                      <a:endParaRPr lang="pl-PL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8242584"/>
                  </a:ext>
                </a:extLst>
              </a:tr>
              <a:tr h="555787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Partnera, współmałżonka</a:t>
                      </a:r>
                      <a:endParaRPr lang="pl-PL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16205730"/>
                  </a:ext>
                </a:extLst>
              </a:tr>
              <a:tr h="555787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Znajomych, przyjaciół</a:t>
                      </a:r>
                      <a:endParaRPr lang="pl-PL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14337384"/>
                  </a:ext>
                </a:extLst>
              </a:tr>
              <a:tr h="555787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Sąsiadów</a:t>
                      </a:r>
                      <a:endParaRPr lang="pl-PL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83012332"/>
                  </a:ext>
                </a:extLst>
              </a:tr>
              <a:tr h="555787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Pozostałą rodzinę</a:t>
                      </a:r>
                      <a:endParaRPr lang="pl-PL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96715022"/>
                  </a:ext>
                </a:extLst>
              </a:tr>
              <a:tr h="555787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Instytucje, organizacje</a:t>
                      </a:r>
                      <a:endParaRPr lang="pl-PL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5816531"/>
                  </a:ext>
                </a:extLst>
              </a:tr>
              <a:tr h="555787">
                <a:tc>
                  <a:txBody>
                    <a:bodyPr/>
                    <a:lstStyle/>
                    <a:p>
                      <a:pPr algn="r" fontAlgn="ctr"/>
                      <a:r>
                        <a:rPr lang="pl-PL" sz="1400" b="0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Na nikogo</a:t>
                      </a:r>
                      <a:endParaRPr lang="pl-PL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36591546"/>
                  </a:ext>
                </a:extLst>
              </a:tr>
            </a:tbl>
          </a:graphicData>
        </a:graphic>
      </p:graphicFrame>
      <p:cxnSp>
        <p:nvCxnSpPr>
          <p:cNvPr id="43" name="Łącznik prosty 42">
            <a:extLst>
              <a:ext uri="{FF2B5EF4-FFF2-40B4-BE49-F238E27FC236}">
                <a16:creationId xmlns:a16="http://schemas.microsoft.com/office/drawing/2014/main" xmlns="" id="{B5B42271-79B5-4CB8-9AF7-FC8F68AB6EA7}"/>
              </a:ext>
            </a:extLst>
          </p:cNvPr>
          <p:cNvCxnSpPr>
            <a:cxnSpLocks/>
          </p:cNvCxnSpPr>
          <p:nvPr/>
        </p:nvCxnSpPr>
        <p:spPr>
          <a:xfrm flipH="1">
            <a:off x="505950" y="6048717"/>
            <a:ext cx="5256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xmlns="" id="{A933E3BA-973E-4828-8CA1-1BAA79F501AF}"/>
              </a:ext>
            </a:extLst>
          </p:cNvPr>
          <p:cNvCxnSpPr>
            <a:cxnSpLocks/>
          </p:cNvCxnSpPr>
          <p:nvPr/>
        </p:nvCxnSpPr>
        <p:spPr>
          <a:xfrm flipH="1">
            <a:off x="464086" y="4365957"/>
            <a:ext cx="5256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1" name="Łącznik prosty 60">
            <a:extLst>
              <a:ext uri="{FF2B5EF4-FFF2-40B4-BE49-F238E27FC236}">
                <a16:creationId xmlns:a16="http://schemas.microsoft.com/office/drawing/2014/main" xmlns="" id="{63A723A9-D178-471B-9E52-FA3D27829043}"/>
              </a:ext>
            </a:extLst>
          </p:cNvPr>
          <p:cNvCxnSpPr/>
          <p:nvPr/>
        </p:nvCxnSpPr>
        <p:spPr>
          <a:xfrm>
            <a:off x="6121112" y="707180"/>
            <a:ext cx="0" cy="5292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4624A076-DB5F-41B6-B347-435F3FBD4C58}"/>
              </a:ext>
            </a:extLst>
          </p:cNvPr>
          <p:cNvSpPr/>
          <p:nvPr/>
        </p:nvSpPr>
        <p:spPr>
          <a:xfrm>
            <a:off x="501706" y="840415"/>
            <a:ext cx="5632057" cy="564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</a:rPr>
              <a:t>Osoby, na których wsparcie mogliby liczyć seniorzy w poszczególnych sytuacjach życiowych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xmlns="" id="{28089670-3ED2-4B76-8C78-2B2FCF54880F}"/>
              </a:ext>
            </a:extLst>
          </p:cNvPr>
          <p:cNvSpPr/>
          <p:nvPr/>
        </p:nvSpPr>
        <p:spPr>
          <a:xfrm>
            <a:off x="1899806" y="1782524"/>
            <a:ext cx="1053787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lnSpc>
                <a:spcPts val="1000"/>
              </a:lnSpc>
            </a:pPr>
            <a:r>
              <a:rPr lang="pl-PL" sz="1200" b="1" i="1" dirty="0">
                <a:solidFill>
                  <a:schemeClr val="accent5">
                    <a:lumMod val="50000"/>
                  </a:schemeClr>
                </a:solidFill>
              </a:rPr>
              <a:t>W przypadku choroby</a:t>
            </a:r>
            <a:endParaRPr lang="pl-PL" sz="1200" b="1" i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4A3AC959-E02F-4355-A2B7-948522F481F4}"/>
              </a:ext>
            </a:extLst>
          </p:cNvPr>
          <p:cNvSpPr/>
          <p:nvPr/>
        </p:nvSpPr>
        <p:spPr>
          <a:xfrm>
            <a:off x="2985961" y="1733811"/>
            <a:ext cx="162649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lnSpc>
                <a:spcPts val="1000"/>
              </a:lnSpc>
            </a:pPr>
            <a:r>
              <a:rPr lang="pl-PL" sz="1200" b="1" i="1" dirty="0">
                <a:solidFill>
                  <a:schemeClr val="accent5">
                    <a:lumMod val="50000"/>
                  </a:schemeClr>
                </a:solidFill>
              </a:rPr>
              <a:t>W przypadku konieczności wsparcia finansowego</a:t>
            </a:r>
            <a:endParaRPr lang="pl-PL" sz="1200" b="1" i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192B313E-CCEC-43A9-A73E-403191370C12}"/>
              </a:ext>
            </a:extLst>
          </p:cNvPr>
          <p:cNvSpPr/>
          <p:nvPr/>
        </p:nvSpPr>
        <p:spPr>
          <a:xfrm>
            <a:off x="4313054" y="1734427"/>
            <a:ext cx="204420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lnSpc>
                <a:spcPts val="1000"/>
              </a:lnSpc>
            </a:pPr>
            <a:r>
              <a:rPr lang="pl-PL" sz="1200" b="1" i="1" dirty="0">
                <a:solidFill>
                  <a:schemeClr val="accent5">
                    <a:lumMod val="50000"/>
                  </a:schemeClr>
                </a:solidFill>
              </a:rPr>
              <a:t>W przypadku pomocy </a:t>
            </a:r>
            <a:br>
              <a:rPr lang="pl-PL" sz="1200" b="1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pl-PL" sz="1200" b="1" i="1" dirty="0">
                <a:solidFill>
                  <a:schemeClr val="accent5">
                    <a:lumMod val="50000"/>
                  </a:schemeClr>
                </a:solidFill>
              </a:rPr>
              <a:t>w codziennych </a:t>
            </a:r>
            <a:br>
              <a:rPr lang="pl-PL" sz="1200" b="1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pl-PL" sz="1200" b="1" i="1" dirty="0">
                <a:solidFill>
                  <a:schemeClr val="accent5">
                    <a:lumMod val="50000"/>
                  </a:schemeClr>
                </a:solidFill>
              </a:rPr>
              <a:t>czynnościach</a:t>
            </a:r>
            <a:endParaRPr lang="pl-PL" sz="1200" b="1" i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4" name="Wykres 23">
            <a:extLst>
              <a:ext uri="{FF2B5EF4-FFF2-40B4-BE49-F238E27FC236}">
                <a16:creationId xmlns:a16="http://schemas.microsoft.com/office/drawing/2014/main" xmlns="" id="{1C3CD8EB-6D1E-4729-8A77-BA5D9BAFB893}"/>
              </a:ext>
            </a:extLst>
          </p:cNvPr>
          <p:cNvGraphicFramePr/>
          <p:nvPr>
            <p:extLst/>
          </p:nvPr>
        </p:nvGraphicFramePr>
        <p:xfrm>
          <a:off x="1566175" y="3831206"/>
          <a:ext cx="4368803" cy="67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7" name="Wykres 26">
            <a:extLst>
              <a:ext uri="{FF2B5EF4-FFF2-40B4-BE49-F238E27FC236}">
                <a16:creationId xmlns:a16="http://schemas.microsoft.com/office/drawing/2014/main" xmlns="" id="{156D0B62-FC99-4BC0-9F1E-A8ACE6801CAD}"/>
              </a:ext>
            </a:extLst>
          </p:cNvPr>
          <p:cNvGraphicFramePr/>
          <p:nvPr>
            <p:extLst/>
          </p:nvPr>
        </p:nvGraphicFramePr>
        <p:xfrm>
          <a:off x="1566175" y="5505802"/>
          <a:ext cx="4368803" cy="67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5" name="Grafika 14" descr="Pieniądze">
            <a:extLst>
              <a:ext uri="{FF2B5EF4-FFF2-40B4-BE49-F238E27FC236}">
                <a16:creationId xmlns:a16="http://schemas.microsoft.com/office/drawing/2014/main" xmlns="" id="{7607BB8A-4269-4CDE-9E75-E3BE779C9B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623941" y="1333165"/>
            <a:ext cx="401128" cy="401128"/>
          </a:xfrm>
          <a:prstGeom prst="rect">
            <a:avLst/>
          </a:prstGeom>
        </p:spPr>
      </p:pic>
      <p:pic>
        <p:nvPicPr>
          <p:cNvPr id="17" name="Grafika 16" descr="Mop i wiadro">
            <a:extLst>
              <a:ext uri="{FF2B5EF4-FFF2-40B4-BE49-F238E27FC236}">
                <a16:creationId xmlns:a16="http://schemas.microsoft.com/office/drawing/2014/main" xmlns="" id="{DABD9D05-9682-4B06-BD68-80FBA61FCC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031650" y="1330493"/>
            <a:ext cx="375249" cy="375249"/>
          </a:xfrm>
          <a:prstGeom prst="rect">
            <a:avLst/>
          </a:prstGeom>
        </p:spPr>
      </p:pic>
      <p:pic>
        <p:nvPicPr>
          <p:cNvPr id="19" name="Grafika 18" descr="Igła">
            <a:extLst>
              <a:ext uri="{FF2B5EF4-FFF2-40B4-BE49-F238E27FC236}">
                <a16:creationId xmlns:a16="http://schemas.microsoft.com/office/drawing/2014/main" xmlns="" id="{5A9EF4FB-E156-4626-920A-163BB260EAD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 rot="21046210">
            <a:off x="2282251" y="1373659"/>
            <a:ext cx="435634" cy="435634"/>
          </a:xfrm>
          <a:prstGeom prst="rect">
            <a:avLst/>
          </a:prstGeom>
        </p:spPr>
      </p:pic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xmlns="" id="{6DEA9573-2BFC-44FD-8C13-996EDA4026C6}"/>
              </a:ext>
            </a:extLst>
          </p:cNvPr>
          <p:cNvCxnSpPr>
            <a:cxnSpLocks/>
          </p:cNvCxnSpPr>
          <p:nvPr/>
        </p:nvCxnSpPr>
        <p:spPr>
          <a:xfrm flipH="1">
            <a:off x="464086" y="2713077"/>
            <a:ext cx="5256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58420FD4-A247-4B89-845D-5E35CFD1B894}"/>
              </a:ext>
            </a:extLst>
          </p:cNvPr>
          <p:cNvCxnSpPr>
            <a:cxnSpLocks/>
          </p:cNvCxnSpPr>
          <p:nvPr/>
        </p:nvCxnSpPr>
        <p:spPr>
          <a:xfrm flipH="1">
            <a:off x="464086" y="3249659"/>
            <a:ext cx="5256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F9AC4E12-77E5-4A00-868F-3A9D9B894ECC}"/>
              </a:ext>
            </a:extLst>
          </p:cNvPr>
          <p:cNvCxnSpPr>
            <a:cxnSpLocks/>
          </p:cNvCxnSpPr>
          <p:nvPr/>
        </p:nvCxnSpPr>
        <p:spPr>
          <a:xfrm flipH="1">
            <a:off x="464086" y="3812117"/>
            <a:ext cx="5256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xmlns="" id="{9DB5A8D0-AE08-4230-9A4B-34623EB676B4}"/>
              </a:ext>
            </a:extLst>
          </p:cNvPr>
          <p:cNvCxnSpPr>
            <a:cxnSpLocks/>
          </p:cNvCxnSpPr>
          <p:nvPr/>
        </p:nvCxnSpPr>
        <p:spPr>
          <a:xfrm flipH="1">
            <a:off x="464086" y="4937042"/>
            <a:ext cx="5256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xmlns="" id="{81765EBB-0790-46C2-88AC-8BDAEE2EDA39}"/>
              </a:ext>
            </a:extLst>
          </p:cNvPr>
          <p:cNvCxnSpPr>
            <a:cxnSpLocks/>
          </p:cNvCxnSpPr>
          <p:nvPr/>
        </p:nvCxnSpPr>
        <p:spPr>
          <a:xfrm flipH="1">
            <a:off x="464086" y="5482258"/>
            <a:ext cx="5256000" cy="956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Wykres 25">
            <a:extLst>
              <a:ext uri="{FF2B5EF4-FFF2-40B4-BE49-F238E27FC236}">
                <a16:creationId xmlns:a16="http://schemas.microsoft.com/office/drawing/2014/main" xmlns="" id="{D7FA5566-B56C-41A4-8FBE-A714E9579BF6}"/>
              </a:ext>
            </a:extLst>
          </p:cNvPr>
          <p:cNvGraphicFramePr/>
          <p:nvPr>
            <p:extLst/>
          </p:nvPr>
        </p:nvGraphicFramePr>
        <p:xfrm>
          <a:off x="1566175" y="4947604"/>
          <a:ext cx="4368803" cy="67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25" name="Wykres 24">
            <a:extLst>
              <a:ext uri="{FF2B5EF4-FFF2-40B4-BE49-F238E27FC236}">
                <a16:creationId xmlns:a16="http://schemas.microsoft.com/office/drawing/2014/main" xmlns="" id="{4A179D26-7F08-4DF0-AB61-F7F9EB1C5EDC}"/>
              </a:ext>
            </a:extLst>
          </p:cNvPr>
          <p:cNvGraphicFramePr/>
          <p:nvPr>
            <p:extLst/>
          </p:nvPr>
        </p:nvGraphicFramePr>
        <p:xfrm>
          <a:off x="1566175" y="4398031"/>
          <a:ext cx="4368803" cy="67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23" name="Wykres 22">
            <a:extLst>
              <a:ext uri="{FF2B5EF4-FFF2-40B4-BE49-F238E27FC236}">
                <a16:creationId xmlns:a16="http://schemas.microsoft.com/office/drawing/2014/main" xmlns="" id="{C21EFC65-00AF-4A12-86C9-A30AD2A43C3D}"/>
              </a:ext>
            </a:extLst>
          </p:cNvPr>
          <p:cNvGraphicFramePr/>
          <p:nvPr>
            <p:extLst/>
          </p:nvPr>
        </p:nvGraphicFramePr>
        <p:xfrm>
          <a:off x="1566175" y="3273007"/>
          <a:ext cx="4368803" cy="67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2" name="Wykres 21">
            <a:extLst>
              <a:ext uri="{FF2B5EF4-FFF2-40B4-BE49-F238E27FC236}">
                <a16:creationId xmlns:a16="http://schemas.microsoft.com/office/drawing/2014/main" xmlns="" id="{9346BE6C-30B3-422B-A644-E6FBA164BDAE}"/>
              </a:ext>
            </a:extLst>
          </p:cNvPr>
          <p:cNvGraphicFramePr/>
          <p:nvPr>
            <p:extLst/>
          </p:nvPr>
        </p:nvGraphicFramePr>
        <p:xfrm>
          <a:off x="1566175" y="2714808"/>
          <a:ext cx="4368803" cy="67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xmlns="" id="{A4EA0B45-FDC5-4DD3-BBEB-9253931DC724}"/>
              </a:ext>
            </a:extLst>
          </p:cNvPr>
          <p:cNvGraphicFramePr/>
          <p:nvPr>
            <p:extLst/>
          </p:nvPr>
        </p:nvGraphicFramePr>
        <p:xfrm>
          <a:off x="1566175" y="2156609"/>
          <a:ext cx="4368803" cy="67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44" name="pole tekstowe 43">
            <a:extLst>
              <a:ext uri="{FF2B5EF4-FFF2-40B4-BE49-F238E27FC236}">
                <a16:creationId xmlns:a16="http://schemas.microsoft.com/office/drawing/2014/main" xmlns="" id="{439CDC8C-C8BA-4AB8-8966-6FF068E88A82}"/>
              </a:ext>
            </a:extLst>
          </p:cNvPr>
          <p:cNvSpPr txBox="1"/>
          <p:nvPr/>
        </p:nvSpPr>
        <p:spPr>
          <a:xfrm>
            <a:off x="6214683" y="524827"/>
            <a:ext cx="6149947" cy="558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Wpływ pandemii na częstotliwość kontaktów</a:t>
            </a:r>
          </a:p>
          <a:p>
            <a:pPr algn="ctr">
              <a:lnSpc>
                <a:spcPts val="900"/>
              </a:lnSpc>
            </a:pPr>
            <a:r>
              <a:rPr lang="pl-PL" sz="1100" i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Oprocentowanie do grupy seniorów deklarujących, że dotyczy ich dany rodzaj kontaktu</a:t>
            </a:r>
          </a:p>
        </p:txBody>
      </p:sp>
      <p:pic>
        <p:nvPicPr>
          <p:cNvPr id="46" name="Grafika 45" descr="Spotkanie">
            <a:extLst>
              <a:ext uri="{FF2B5EF4-FFF2-40B4-BE49-F238E27FC236}">
                <a16:creationId xmlns:a16="http://schemas.microsoft.com/office/drawing/2014/main" xmlns="" id="{887F9CD5-F843-4974-B06C-26876D4C936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7428490" y="2159069"/>
            <a:ext cx="448151" cy="448151"/>
          </a:xfrm>
          <a:prstGeom prst="rect">
            <a:avLst/>
          </a:prstGeom>
        </p:spPr>
      </p:pic>
      <p:sp>
        <p:nvSpPr>
          <p:cNvPr id="29" name="Prostokąt 28">
            <a:extLst>
              <a:ext uri="{FF2B5EF4-FFF2-40B4-BE49-F238E27FC236}">
                <a16:creationId xmlns:a16="http://schemas.microsoft.com/office/drawing/2014/main" xmlns="" id="{4F19D369-B684-46CB-A1D0-0D3B3314E353}"/>
              </a:ext>
            </a:extLst>
          </p:cNvPr>
          <p:cNvSpPr/>
          <p:nvPr/>
        </p:nvSpPr>
        <p:spPr>
          <a:xfrm>
            <a:off x="6736159" y="1256668"/>
            <a:ext cx="17766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ctr"/>
            <a:r>
              <a:rPr lang="pl-PL" sz="1400" b="1" i="1" dirty="0">
                <a:solidFill>
                  <a:schemeClr val="accent5">
                    <a:lumMod val="50000"/>
                  </a:schemeClr>
                </a:solidFill>
              </a:rPr>
              <a:t>Z najbliższą rodziną </a:t>
            </a:r>
            <a:endParaRPr lang="pl-PL" sz="14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53" name="Grafika 52" descr="Sieć społecznościowa">
            <a:extLst>
              <a:ext uri="{FF2B5EF4-FFF2-40B4-BE49-F238E27FC236}">
                <a16:creationId xmlns:a16="http://schemas.microsoft.com/office/drawing/2014/main" xmlns="" id="{DDEDAAC1-361E-46E5-A3FA-E27287FA59E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0419593" y="2938672"/>
            <a:ext cx="507196" cy="507196"/>
          </a:xfrm>
          <a:prstGeom prst="rect">
            <a:avLst/>
          </a:prstGeom>
        </p:spPr>
      </p:pic>
      <p:sp>
        <p:nvSpPr>
          <p:cNvPr id="30" name="Prostokąt 29">
            <a:extLst>
              <a:ext uri="{FF2B5EF4-FFF2-40B4-BE49-F238E27FC236}">
                <a16:creationId xmlns:a16="http://schemas.microsoft.com/office/drawing/2014/main" xmlns="" id="{1025E2F1-1232-4AED-B616-AD2B58550F51}"/>
              </a:ext>
            </a:extLst>
          </p:cNvPr>
          <p:cNvSpPr/>
          <p:nvPr/>
        </p:nvSpPr>
        <p:spPr>
          <a:xfrm>
            <a:off x="9337452" y="2056002"/>
            <a:ext cx="24688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ctr"/>
            <a:r>
              <a:rPr lang="pl-PL" sz="1400" b="1" i="1" dirty="0">
                <a:solidFill>
                  <a:schemeClr val="accent5">
                    <a:lumMod val="50000"/>
                  </a:schemeClr>
                </a:solidFill>
              </a:rPr>
              <a:t>Ze znajomymi/ przyjaciółmi</a:t>
            </a:r>
            <a:endParaRPr lang="pl-PL" sz="14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28" name="Grafika 27" descr="Grupa osób">
            <a:extLst>
              <a:ext uri="{FF2B5EF4-FFF2-40B4-BE49-F238E27FC236}">
                <a16:creationId xmlns:a16="http://schemas.microsoft.com/office/drawing/2014/main" xmlns="" id="{B79F7A0B-5DAD-44E5-B0B2-1A816AC3686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7436834" y="4524431"/>
            <a:ext cx="422694" cy="422694"/>
          </a:xfrm>
          <a:prstGeom prst="rect">
            <a:avLst/>
          </a:prstGeom>
        </p:spPr>
      </p:pic>
      <p:sp>
        <p:nvSpPr>
          <p:cNvPr id="33" name="Prostokąt 32">
            <a:extLst>
              <a:ext uri="{FF2B5EF4-FFF2-40B4-BE49-F238E27FC236}">
                <a16:creationId xmlns:a16="http://schemas.microsoft.com/office/drawing/2014/main" xmlns="" id="{65C6DCFD-8429-46B0-8703-E8CBC35D9CF8}"/>
              </a:ext>
            </a:extLst>
          </p:cNvPr>
          <p:cNvSpPr/>
          <p:nvPr/>
        </p:nvSpPr>
        <p:spPr>
          <a:xfrm>
            <a:off x="6052843" y="3520505"/>
            <a:ext cx="34121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ctr"/>
            <a:r>
              <a:rPr lang="pl-PL" sz="1400" b="1" i="1" dirty="0">
                <a:solidFill>
                  <a:schemeClr val="accent5">
                    <a:lumMod val="50000"/>
                  </a:schemeClr>
                </a:solidFill>
              </a:rPr>
              <a:t>Z osobami z grup/ stowarzyszeń/ wspólnot</a:t>
            </a:r>
            <a:endParaRPr lang="pl-PL" sz="14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75" name="Wykres 74">
            <a:extLst>
              <a:ext uri="{FF2B5EF4-FFF2-40B4-BE49-F238E27FC236}">
                <a16:creationId xmlns:a16="http://schemas.microsoft.com/office/drawing/2014/main" xmlns="" id="{4DAF81FB-DD6B-496D-98D9-13D3C6AA00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739661"/>
              </p:ext>
            </p:extLst>
          </p:nvPr>
        </p:nvGraphicFramePr>
        <p:xfrm>
          <a:off x="9501689" y="2399848"/>
          <a:ext cx="2324695" cy="164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aphicFrame>
        <p:nvGraphicFramePr>
          <p:cNvPr id="77" name="Wykres 76">
            <a:extLst>
              <a:ext uri="{FF2B5EF4-FFF2-40B4-BE49-F238E27FC236}">
                <a16:creationId xmlns:a16="http://schemas.microsoft.com/office/drawing/2014/main" xmlns="" id="{CCECC910-69CD-4D1E-AC5D-C7C2B79B4F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3085980"/>
              </p:ext>
            </p:extLst>
          </p:nvPr>
        </p:nvGraphicFramePr>
        <p:xfrm>
          <a:off x="6492154" y="3935858"/>
          <a:ext cx="2324695" cy="164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cxnSp>
        <p:nvCxnSpPr>
          <p:cNvPr id="78" name="Łącznik prosty 77">
            <a:extLst>
              <a:ext uri="{FF2B5EF4-FFF2-40B4-BE49-F238E27FC236}">
                <a16:creationId xmlns:a16="http://schemas.microsoft.com/office/drawing/2014/main" xmlns="" id="{3BADB7A5-208D-4B14-BFA6-42A9F65E7AA3}"/>
              </a:ext>
            </a:extLst>
          </p:cNvPr>
          <p:cNvCxnSpPr/>
          <p:nvPr/>
        </p:nvCxnSpPr>
        <p:spPr>
          <a:xfrm flipH="1">
            <a:off x="6420164" y="3224971"/>
            <a:ext cx="2808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upa 87">
            <a:extLst>
              <a:ext uri="{FF2B5EF4-FFF2-40B4-BE49-F238E27FC236}">
                <a16:creationId xmlns:a16="http://schemas.microsoft.com/office/drawing/2014/main" xmlns="" id="{C8FDD9BC-D530-453E-9362-31BCE24691E1}"/>
              </a:ext>
            </a:extLst>
          </p:cNvPr>
          <p:cNvGrpSpPr/>
          <p:nvPr/>
        </p:nvGrpSpPr>
        <p:grpSpPr>
          <a:xfrm>
            <a:off x="9623716" y="1157447"/>
            <a:ext cx="2546088" cy="587367"/>
            <a:chOff x="9963509" y="1365369"/>
            <a:chExt cx="2546088" cy="587367"/>
          </a:xfrm>
        </p:grpSpPr>
        <p:sp>
          <p:nvSpPr>
            <p:cNvPr id="63" name="Prostokąt 62">
              <a:extLst>
                <a:ext uri="{FF2B5EF4-FFF2-40B4-BE49-F238E27FC236}">
                  <a16:creationId xmlns:a16="http://schemas.microsoft.com/office/drawing/2014/main" xmlns="" id="{44795C1F-27B0-4786-87B0-67063925F1FF}"/>
                </a:ext>
              </a:extLst>
            </p:cNvPr>
            <p:cNvSpPr/>
            <p:nvPr/>
          </p:nvSpPr>
          <p:spPr>
            <a:xfrm>
              <a:off x="9963509" y="1431985"/>
              <a:ext cx="144000" cy="144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000"/>
            </a:p>
          </p:txBody>
        </p:sp>
        <p:sp>
          <p:nvSpPr>
            <p:cNvPr id="83" name="Prostokąt 82">
              <a:extLst>
                <a:ext uri="{FF2B5EF4-FFF2-40B4-BE49-F238E27FC236}">
                  <a16:creationId xmlns:a16="http://schemas.microsoft.com/office/drawing/2014/main" xmlns="" id="{FE92DCD6-5DD2-4CC6-A1AA-002293BAAF35}"/>
                </a:ext>
              </a:extLst>
            </p:cNvPr>
            <p:cNvSpPr/>
            <p:nvPr/>
          </p:nvSpPr>
          <p:spPr>
            <a:xfrm>
              <a:off x="9963509" y="1584385"/>
              <a:ext cx="14400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000"/>
            </a:p>
          </p:txBody>
        </p:sp>
        <p:sp>
          <p:nvSpPr>
            <p:cNvPr id="84" name="Prostokąt 83">
              <a:extLst>
                <a:ext uri="{FF2B5EF4-FFF2-40B4-BE49-F238E27FC236}">
                  <a16:creationId xmlns:a16="http://schemas.microsoft.com/office/drawing/2014/main" xmlns="" id="{227B00DD-61ED-4CB9-BF61-C3ACD973CA9D}"/>
                </a:ext>
              </a:extLst>
            </p:cNvPr>
            <p:cNvSpPr/>
            <p:nvPr/>
          </p:nvSpPr>
          <p:spPr>
            <a:xfrm>
              <a:off x="9963509" y="1736785"/>
              <a:ext cx="144000" cy="144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000"/>
            </a:p>
          </p:txBody>
        </p:sp>
        <p:sp>
          <p:nvSpPr>
            <p:cNvPr id="85" name="pole tekstowe 84">
              <a:extLst>
                <a:ext uri="{FF2B5EF4-FFF2-40B4-BE49-F238E27FC236}">
                  <a16:creationId xmlns:a16="http://schemas.microsoft.com/office/drawing/2014/main" xmlns="" id="{6050E17C-BE54-4A56-8CFA-2A9A69845BB9}"/>
                </a:ext>
              </a:extLst>
            </p:cNvPr>
            <p:cNvSpPr txBox="1"/>
            <p:nvPr/>
          </p:nvSpPr>
          <p:spPr>
            <a:xfrm>
              <a:off x="10060766" y="1365369"/>
              <a:ext cx="24488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i="1" dirty="0">
                  <a:solidFill>
                    <a:schemeClr val="bg2">
                      <a:lumMod val="10000"/>
                    </a:schemeClr>
                  </a:solidFill>
                </a:rPr>
                <a:t>Częstotliwość znacząco wzrosła</a:t>
              </a:r>
            </a:p>
          </p:txBody>
        </p:sp>
        <p:sp>
          <p:nvSpPr>
            <p:cNvPr id="86" name="pole tekstowe 85">
              <a:extLst>
                <a:ext uri="{FF2B5EF4-FFF2-40B4-BE49-F238E27FC236}">
                  <a16:creationId xmlns:a16="http://schemas.microsoft.com/office/drawing/2014/main" xmlns="" id="{C777CFCA-9707-48D7-8DBA-B87154901219}"/>
                </a:ext>
              </a:extLst>
            </p:cNvPr>
            <p:cNvSpPr txBox="1"/>
            <p:nvPr/>
          </p:nvSpPr>
          <p:spPr>
            <a:xfrm>
              <a:off x="10060766" y="1525678"/>
              <a:ext cx="24488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i="1" dirty="0">
                  <a:solidFill>
                    <a:schemeClr val="bg2">
                      <a:lumMod val="10000"/>
                    </a:schemeClr>
                  </a:solidFill>
                </a:rPr>
                <a:t>Nie zauważono wpływu</a:t>
              </a:r>
            </a:p>
          </p:txBody>
        </p:sp>
        <p:sp>
          <p:nvSpPr>
            <p:cNvPr id="87" name="pole tekstowe 86">
              <a:extLst>
                <a:ext uri="{FF2B5EF4-FFF2-40B4-BE49-F238E27FC236}">
                  <a16:creationId xmlns:a16="http://schemas.microsoft.com/office/drawing/2014/main" xmlns="" id="{CDEAF364-2849-472C-BCF4-3587E403D8C5}"/>
                </a:ext>
              </a:extLst>
            </p:cNvPr>
            <p:cNvSpPr txBox="1"/>
            <p:nvPr/>
          </p:nvSpPr>
          <p:spPr>
            <a:xfrm>
              <a:off x="10060766" y="1675737"/>
              <a:ext cx="24488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i="1" dirty="0">
                  <a:solidFill>
                    <a:schemeClr val="bg2">
                      <a:lumMod val="10000"/>
                    </a:schemeClr>
                  </a:solidFill>
                </a:rPr>
                <a:t>Częstotliwość znacząco spadła</a:t>
              </a:r>
            </a:p>
          </p:txBody>
        </p:sp>
      </p:grpSp>
      <p:sp>
        <p:nvSpPr>
          <p:cNvPr id="89" name="pole tekstowe 88">
            <a:extLst>
              <a:ext uri="{FF2B5EF4-FFF2-40B4-BE49-F238E27FC236}">
                <a16:creationId xmlns:a16="http://schemas.microsoft.com/office/drawing/2014/main" xmlns="" id="{493C6552-2079-481F-98CC-1E185958C59D}"/>
              </a:ext>
            </a:extLst>
          </p:cNvPr>
          <p:cNvSpPr txBox="1"/>
          <p:nvPr/>
        </p:nvSpPr>
        <p:spPr>
          <a:xfrm>
            <a:off x="7395050" y="1473513"/>
            <a:ext cx="694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accent5">
                    <a:lumMod val="50000"/>
                  </a:schemeClr>
                </a:solidFill>
              </a:rPr>
              <a:t>N=952</a:t>
            </a:r>
          </a:p>
        </p:txBody>
      </p:sp>
      <p:sp>
        <p:nvSpPr>
          <p:cNvPr id="91" name="pole tekstowe 90">
            <a:extLst>
              <a:ext uri="{FF2B5EF4-FFF2-40B4-BE49-F238E27FC236}">
                <a16:creationId xmlns:a16="http://schemas.microsoft.com/office/drawing/2014/main" xmlns="" id="{0CDE745B-9982-4DFE-9879-15944C486611}"/>
              </a:ext>
            </a:extLst>
          </p:cNvPr>
          <p:cNvSpPr txBox="1"/>
          <p:nvPr/>
        </p:nvSpPr>
        <p:spPr>
          <a:xfrm>
            <a:off x="10391905" y="2300178"/>
            <a:ext cx="694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accent5">
                    <a:lumMod val="50000"/>
                  </a:schemeClr>
                </a:solidFill>
              </a:rPr>
              <a:t>N=1009</a:t>
            </a:r>
          </a:p>
        </p:txBody>
      </p:sp>
      <p:sp>
        <p:nvSpPr>
          <p:cNvPr id="92" name="pole tekstowe 91">
            <a:extLst>
              <a:ext uri="{FF2B5EF4-FFF2-40B4-BE49-F238E27FC236}">
                <a16:creationId xmlns:a16="http://schemas.microsoft.com/office/drawing/2014/main" xmlns="" id="{6A0C90C6-3375-415A-9798-B74413D1A744}"/>
              </a:ext>
            </a:extLst>
          </p:cNvPr>
          <p:cNvSpPr txBox="1"/>
          <p:nvPr/>
        </p:nvSpPr>
        <p:spPr>
          <a:xfrm>
            <a:off x="7455972" y="3783639"/>
            <a:ext cx="694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accent5">
                    <a:lumMod val="50000"/>
                  </a:schemeClr>
                </a:solidFill>
              </a:rPr>
              <a:t>N=551</a:t>
            </a:r>
          </a:p>
        </p:txBody>
      </p:sp>
      <p:pic>
        <p:nvPicPr>
          <p:cNvPr id="94" name="Grafika 93" descr="Wykrzyknik">
            <a:extLst>
              <a:ext uri="{FF2B5EF4-FFF2-40B4-BE49-F238E27FC236}">
                <a16:creationId xmlns:a16="http://schemas.microsoft.com/office/drawing/2014/main" xmlns="" id="{58A78AF4-5698-4F81-A9E7-FA9E6266DE29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3968152" y="5636553"/>
            <a:ext cx="388189" cy="388189"/>
          </a:xfrm>
          <a:prstGeom prst="rect">
            <a:avLst/>
          </a:prstGeom>
        </p:spPr>
      </p:pic>
      <p:grpSp>
        <p:nvGrpSpPr>
          <p:cNvPr id="58" name="Grupa 57">
            <a:extLst>
              <a:ext uri="{FF2B5EF4-FFF2-40B4-BE49-F238E27FC236}">
                <a16:creationId xmlns:a16="http://schemas.microsoft.com/office/drawing/2014/main" xmlns="" id="{0A50FDA6-67E9-47A0-B52B-569C0D9C197B}"/>
              </a:ext>
            </a:extLst>
          </p:cNvPr>
          <p:cNvGrpSpPr/>
          <p:nvPr/>
        </p:nvGrpSpPr>
        <p:grpSpPr>
          <a:xfrm>
            <a:off x="10369736" y="5310333"/>
            <a:ext cx="587017" cy="276225"/>
            <a:chOff x="5734049" y="2495549"/>
            <a:chExt cx="1057275" cy="428625"/>
          </a:xfrm>
          <a:solidFill>
            <a:schemeClr val="accent5">
              <a:lumMod val="50000"/>
            </a:schemeClr>
          </a:solidFill>
        </p:grpSpPr>
        <p:pic>
          <p:nvPicPr>
            <p:cNvPr id="59" name="Grafika 58" descr="Dom">
              <a:extLst>
                <a:ext uri="{FF2B5EF4-FFF2-40B4-BE49-F238E27FC236}">
                  <a16:creationId xmlns:a16="http://schemas.microsoft.com/office/drawing/2014/main" xmlns="" id="{D10AD4C7-FBF3-48F4-A7C5-709CA5072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p:blipFill>
          <p:spPr>
            <a:xfrm>
              <a:off x="5734049" y="2495549"/>
              <a:ext cx="428625" cy="428625"/>
            </a:xfrm>
            <a:prstGeom prst="rect">
              <a:avLst/>
            </a:prstGeom>
          </p:spPr>
        </p:pic>
        <p:pic>
          <p:nvPicPr>
            <p:cNvPr id="60" name="Grafika 59" descr="Dom">
              <a:extLst>
                <a:ext uri="{FF2B5EF4-FFF2-40B4-BE49-F238E27FC236}">
                  <a16:creationId xmlns:a16="http://schemas.microsoft.com/office/drawing/2014/main" xmlns="" id="{9664EE71-72B8-404E-AF72-FDDB0C0C7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p:blipFill>
          <p:spPr>
            <a:xfrm>
              <a:off x="6362699" y="2495549"/>
              <a:ext cx="428625" cy="428625"/>
            </a:xfrm>
            <a:prstGeom prst="rect">
              <a:avLst/>
            </a:prstGeom>
          </p:spPr>
        </p:pic>
        <p:pic>
          <p:nvPicPr>
            <p:cNvPr id="62" name="Grafika 61" descr="Kobieta">
              <a:extLst>
                <a:ext uri="{FF2B5EF4-FFF2-40B4-BE49-F238E27FC236}">
                  <a16:creationId xmlns:a16="http://schemas.microsoft.com/office/drawing/2014/main" xmlns="" id="{F7D61AEF-32BF-46A0-956D-0DEFD5A75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4"/>
                </a:ext>
              </a:extLst>
            </a:blip>
            <a:stretch>
              <a:fillRect/>
            </a:stretch>
          </p:blipFill>
          <p:spPr>
            <a:xfrm>
              <a:off x="6076951" y="2667001"/>
              <a:ext cx="228599" cy="228599"/>
            </a:xfrm>
            <a:prstGeom prst="rect">
              <a:avLst/>
            </a:prstGeom>
          </p:spPr>
        </p:pic>
        <p:pic>
          <p:nvPicPr>
            <p:cNvPr id="64" name="Grafika 63" descr="Kobieta">
              <a:extLst>
                <a:ext uri="{FF2B5EF4-FFF2-40B4-BE49-F238E27FC236}">
                  <a16:creationId xmlns:a16="http://schemas.microsoft.com/office/drawing/2014/main" xmlns="" id="{DCF104A2-FBA2-45AC-8E97-AC3186472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4"/>
                </a:ext>
              </a:extLst>
            </a:blip>
            <a:stretch>
              <a:fillRect/>
            </a:stretch>
          </p:blipFill>
          <p:spPr>
            <a:xfrm>
              <a:off x="6219826" y="2667001"/>
              <a:ext cx="228599" cy="228599"/>
            </a:xfrm>
            <a:prstGeom prst="rect">
              <a:avLst/>
            </a:prstGeom>
          </p:spPr>
        </p:pic>
      </p:grpSp>
      <p:sp>
        <p:nvSpPr>
          <p:cNvPr id="65" name="Prostokąt 64">
            <a:extLst>
              <a:ext uri="{FF2B5EF4-FFF2-40B4-BE49-F238E27FC236}">
                <a16:creationId xmlns:a16="http://schemas.microsoft.com/office/drawing/2014/main" xmlns="" id="{D7305DAE-7BE2-4C19-9927-11259E978C9B}"/>
              </a:ext>
            </a:extLst>
          </p:cNvPr>
          <p:cNvSpPr/>
          <p:nvPr/>
        </p:nvSpPr>
        <p:spPr>
          <a:xfrm>
            <a:off x="9330117" y="4302151"/>
            <a:ext cx="25938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ctr"/>
            <a:r>
              <a:rPr lang="pl-PL" sz="1400" b="1" i="1" dirty="0">
                <a:solidFill>
                  <a:schemeClr val="accent5">
                    <a:lumMod val="50000"/>
                  </a:schemeClr>
                </a:solidFill>
              </a:rPr>
              <a:t>Z sąsiadami/ osobami z osiedla</a:t>
            </a:r>
            <a:endParaRPr lang="pl-PL" sz="14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6" name="Wykres 65">
            <a:extLst>
              <a:ext uri="{FF2B5EF4-FFF2-40B4-BE49-F238E27FC236}">
                <a16:creationId xmlns:a16="http://schemas.microsoft.com/office/drawing/2014/main" xmlns="" id="{4DE3A388-5BC4-4C7C-B74C-42CD6C3B8A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3048146"/>
              </p:ext>
            </p:extLst>
          </p:nvPr>
        </p:nvGraphicFramePr>
        <p:xfrm>
          <a:off x="9501328" y="4656977"/>
          <a:ext cx="2324695" cy="164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C70E821-DE92-4363-9AE8-B010F60905AA}"/>
              </a:ext>
            </a:extLst>
          </p:cNvPr>
          <p:cNvSpPr txBox="1"/>
          <p:nvPr/>
        </p:nvSpPr>
        <p:spPr>
          <a:xfrm>
            <a:off x="10395390" y="4515684"/>
            <a:ext cx="694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accent5">
                    <a:lumMod val="50000"/>
                  </a:schemeClr>
                </a:solidFill>
              </a:rPr>
              <a:t>N=953</a:t>
            </a:r>
          </a:p>
        </p:txBody>
      </p: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xmlns="" id="{68B8424B-F5EB-4E0E-83AF-5524BE0DCBF8}"/>
              </a:ext>
            </a:extLst>
          </p:cNvPr>
          <p:cNvCxnSpPr/>
          <p:nvPr/>
        </p:nvCxnSpPr>
        <p:spPr>
          <a:xfrm flipH="1">
            <a:off x="9315764" y="4121838"/>
            <a:ext cx="2808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757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Wykres 55">
            <a:extLst>
              <a:ext uri="{FF2B5EF4-FFF2-40B4-BE49-F238E27FC236}">
                <a16:creationId xmlns:a16="http://schemas.microsoft.com/office/drawing/2014/main" xmlns="" id="{DFA2100E-9F43-4900-91E4-C8B677664F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340112"/>
              </p:ext>
            </p:extLst>
          </p:nvPr>
        </p:nvGraphicFramePr>
        <p:xfrm>
          <a:off x="4380410" y="3535679"/>
          <a:ext cx="7776766" cy="1557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xmlns="" id="{50CD45EE-371F-493C-8A9E-09B718B01F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9028595"/>
              </p:ext>
            </p:extLst>
          </p:nvPr>
        </p:nvGraphicFramePr>
        <p:xfrm>
          <a:off x="1021460" y="1436070"/>
          <a:ext cx="2544158" cy="1516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E1DA9D00-6FD5-4139-868C-1CD997838663}"/>
              </a:ext>
            </a:extLst>
          </p:cNvPr>
          <p:cNvSpPr txBox="1"/>
          <p:nvPr/>
        </p:nvSpPr>
        <p:spPr>
          <a:xfrm>
            <a:off x="829402" y="932587"/>
            <a:ext cx="3101172" cy="539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Poczucie bezpieczeństwa       w miejscu zamieszkania</a:t>
            </a:r>
            <a:endParaRPr lang="pl-PL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1CE54C3D-7498-41D5-AAFA-A3661300BC1B}"/>
              </a:ext>
            </a:extLst>
          </p:cNvPr>
          <p:cNvSpPr txBox="1"/>
          <p:nvPr/>
        </p:nvSpPr>
        <p:spPr>
          <a:xfrm>
            <a:off x="1523882" y="1883932"/>
            <a:ext cx="1169917" cy="608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TAK</a:t>
            </a:r>
          </a:p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80%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9A767BB0-7FCA-47DD-8E98-1278C7281893}"/>
              </a:ext>
            </a:extLst>
          </p:cNvPr>
          <p:cNvSpPr txBox="1"/>
          <p:nvPr/>
        </p:nvSpPr>
        <p:spPr>
          <a:xfrm>
            <a:off x="3022692" y="1893457"/>
            <a:ext cx="1169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NIE </a:t>
            </a:r>
          </a:p>
          <a:p>
            <a:pPr algn="ctr"/>
            <a:r>
              <a:rPr lang="pl-PL" b="1" dirty="0">
                <a:solidFill>
                  <a:schemeClr val="bg1">
                    <a:lumMod val="75000"/>
                  </a:schemeClr>
                </a:solidFill>
                <a:cs typeface="Times New Roman" panose="02020603050405020304" pitchFamily="18" charset="0"/>
              </a:rPr>
              <a:t>20%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75C55585-2130-466A-AF67-7C767139BC22}"/>
              </a:ext>
            </a:extLst>
          </p:cNvPr>
          <p:cNvSpPr/>
          <p:nvPr/>
        </p:nvSpPr>
        <p:spPr>
          <a:xfrm>
            <a:off x="5451647" y="637966"/>
            <a:ext cx="624396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Czynniki wpływające na brak poczucia bezpieczeństwa</a:t>
            </a:r>
          </a:p>
          <a:p>
            <a:pPr algn="ctr"/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Oprocentowanie do grupy osób, które nie czują się bezpiecznie N=208, wskazania pow. 20%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3A7CB291-48E3-4057-AB35-738546EBD47D}"/>
              </a:ext>
            </a:extLst>
          </p:cNvPr>
          <p:cNvSpPr txBox="1"/>
          <p:nvPr/>
        </p:nvSpPr>
        <p:spPr>
          <a:xfrm>
            <a:off x="175428" y="3382688"/>
            <a:ext cx="4074355" cy="757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Doświadczenie zagrożenia </a:t>
            </a:r>
            <a:b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w ostatnich 5 latach </a:t>
            </a:r>
            <a:b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w miejscu zamieszkania/okolicy</a:t>
            </a:r>
            <a:endParaRPr lang="pl-PL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xmlns="" id="{E548D378-71B0-4F06-9CB9-88BB782998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6338290"/>
              </p:ext>
            </p:extLst>
          </p:nvPr>
        </p:nvGraphicFramePr>
        <p:xfrm>
          <a:off x="630667" y="4178729"/>
          <a:ext cx="2544158" cy="1516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pole tekstowe 13">
            <a:extLst>
              <a:ext uri="{FF2B5EF4-FFF2-40B4-BE49-F238E27FC236}">
                <a16:creationId xmlns:a16="http://schemas.microsoft.com/office/drawing/2014/main" xmlns="" id="{C6DEFC12-53BB-4F57-BFF7-171E879AF1E1}"/>
              </a:ext>
            </a:extLst>
          </p:cNvPr>
          <p:cNvSpPr txBox="1"/>
          <p:nvPr/>
        </p:nvSpPr>
        <p:spPr>
          <a:xfrm>
            <a:off x="2840512" y="4645641"/>
            <a:ext cx="1169917" cy="608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TAK </a:t>
            </a:r>
          </a:p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11%</a:t>
            </a:r>
          </a:p>
        </p:txBody>
      </p:sp>
      <p:sp>
        <p:nvSpPr>
          <p:cNvPr id="15" name="Strzałka: prążkowana w prawo 14">
            <a:extLst>
              <a:ext uri="{FF2B5EF4-FFF2-40B4-BE49-F238E27FC236}">
                <a16:creationId xmlns:a16="http://schemas.microsoft.com/office/drawing/2014/main" xmlns="" id="{2B44C382-20AD-4979-B176-0DC38A889EA8}"/>
              </a:ext>
            </a:extLst>
          </p:cNvPr>
          <p:cNvSpPr/>
          <p:nvPr/>
        </p:nvSpPr>
        <p:spPr>
          <a:xfrm>
            <a:off x="2739123" y="4676230"/>
            <a:ext cx="428624" cy="504822"/>
          </a:xfrm>
          <a:prstGeom prst="stripedRightArrow">
            <a:avLst>
              <a:gd name="adj1" fmla="val 78333"/>
              <a:gd name="adj2" fmla="val 35593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8A8795B4-925F-4742-AD12-C891C600E18C}"/>
              </a:ext>
            </a:extLst>
          </p:cNvPr>
          <p:cNvCxnSpPr>
            <a:cxnSpLocks/>
          </p:cNvCxnSpPr>
          <p:nvPr/>
        </p:nvCxnSpPr>
        <p:spPr>
          <a:xfrm flipH="1">
            <a:off x="474587" y="3016626"/>
            <a:ext cx="111960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xmlns="" id="{8B4149D0-5882-40C8-8A5C-03A4446FD083}"/>
              </a:ext>
            </a:extLst>
          </p:cNvPr>
          <p:cNvSpPr/>
          <p:nvPr/>
        </p:nvSpPr>
        <p:spPr>
          <a:xfrm>
            <a:off x="5952945" y="3039352"/>
            <a:ext cx="482917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Rodzaj doświadczonego zagrożenia</a:t>
            </a:r>
            <a:endParaRPr lang="pl-PL" sz="11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algn="ctr"/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Oprocentowanie do grupy osób, które doświadczyły zagrożenia N=121</a:t>
            </a:r>
          </a:p>
          <a:p>
            <a:pPr algn="ctr"/>
            <a:endParaRPr lang="pl-PL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xmlns="" id="{5DBE584B-F0DE-4CBB-9998-EB4A067E2BDD}"/>
              </a:ext>
            </a:extLst>
          </p:cNvPr>
          <p:cNvGrpSpPr/>
          <p:nvPr/>
        </p:nvGrpSpPr>
        <p:grpSpPr>
          <a:xfrm>
            <a:off x="7068366" y="1293232"/>
            <a:ext cx="2371725" cy="612576"/>
            <a:chOff x="5553074" y="1371601"/>
            <a:chExt cx="2371725" cy="612576"/>
          </a:xfrm>
        </p:grpSpPr>
        <p:pic>
          <p:nvPicPr>
            <p:cNvPr id="22" name="Grafika 21" descr="Kamera internetowa">
              <a:extLst>
                <a:ext uri="{FF2B5EF4-FFF2-40B4-BE49-F238E27FC236}">
                  <a16:creationId xmlns:a16="http://schemas.microsoft.com/office/drawing/2014/main" xmlns="" id="{EDD3B772-4E00-437C-9961-D1FB7B98D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5572126" y="1371601"/>
              <a:ext cx="400050" cy="400050"/>
            </a:xfrm>
            <a:prstGeom prst="rect">
              <a:avLst/>
            </a:prstGeom>
          </p:spPr>
        </p:pic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xmlns="" id="{90104979-1EE4-47C9-A137-09AABA4DCF77}"/>
                </a:ext>
              </a:extLst>
            </p:cNvPr>
            <p:cNvSpPr txBox="1"/>
            <p:nvPr/>
          </p:nvSpPr>
          <p:spPr>
            <a:xfrm>
              <a:off x="5553074" y="1676400"/>
              <a:ext cx="23717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i="1" dirty="0"/>
                <a:t>Brak monitoringu na osiedlu</a:t>
              </a:r>
            </a:p>
          </p:txBody>
        </p:sp>
        <p:sp>
          <p:nvSpPr>
            <p:cNvPr id="49" name="pole tekstowe 48">
              <a:extLst>
                <a:ext uri="{FF2B5EF4-FFF2-40B4-BE49-F238E27FC236}">
                  <a16:creationId xmlns:a16="http://schemas.microsoft.com/office/drawing/2014/main" xmlns="" id="{C425A209-C843-4749-BB12-A40E8E9712EE}"/>
                </a:ext>
              </a:extLst>
            </p:cNvPr>
            <p:cNvSpPr txBox="1"/>
            <p:nvPr/>
          </p:nvSpPr>
          <p:spPr>
            <a:xfrm>
              <a:off x="5678010" y="1436264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33%</a:t>
              </a:r>
            </a:p>
          </p:txBody>
        </p:sp>
      </p:grpSp>
      <p:grpSp>
        <p:nvGrpSpPr>
          <p:cNvPr id="23" name="Grupa 22">
            <a:extLst>
              <a:ext uri="{FF2B5EF4-FFF2-40B4-BE49-F238E27FC236}">
                <a16:creationId xmlns:a16="http://schemas.microsoft.com/office/drawing/2014/main" xmlns="" id="{23E098FA-0213-414F-9864-DD375DFB5827}"/>
              </a:ext>
            </a:extLst>
          </p:cNvPr>
          <p:cNvGrpSpPr/>
          <p:nvPr/>
        </p:nvGrpSpPr>
        <p:grpSpPr>
          <a:xfrm>
            <a:off x="9625679" y="1281668"/>
            <a:ext cx="2174440" cy="622101"/>
            <a:chOff x="4174109" y="1899970"/>
            <a:chExt cx="2174440" cy="622101"/>
          </a:xfrm>
        </p:grpSpPr>
        <p:pic>
          <p:nvPicPr>
            <p:cNvPr id="19" name="Grafika 18" descr="Sen">
              <a:extLst>
                <a:ext uri="{FF2B5EF4-FFF2-40B4-BE49-F238E27FC236}">
                  <a16:creationId xmlns:a16="http://schemas.microsoft.com/office/drawing/2014/main" xmlns="" id="{22E2D7B8-CF42-4A7F-BC1D-86C8C2971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4316984" y="1899970"/>
              <a:ext cx="409576" cy="409576"/>
            </a:xfrm>
            <a:prstGeom prst="rect">
              <a:avLst/>
            </a:prstGeom>
          </p:spPr>
        </p:pic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xmlns="" id="{E29ECFB8-F74C-4B38-985D-1B312ECAA6EA}"/>
                </a:ext>
              </a:extLst>
            </p:cNvPr>
            <p:cNvSpPr txBox="1"/>
            <p:nvPr/>
          </p:nvSpPr>
          <p:spPr>
            <a:xfrm>
              <a:off x="4174109" y="2214294"/>
              <a:ext cx="21744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i="1" dirty="0"/>
                <a:t>Zakłócanie ciszy nocnej</a:t>
              </a:r>
            </a:p>
          </p:txBody>
        </p:sp>
        <p:sp>
          <p:nvSpPr>
            <p:cNvPr id="50" name="pole tekstowe 49">
              <a:extLst>
                <a:ext uri="{FF2B5EF4-FFF2-40B4-BE49-F238E27FC236}">
                  <a16:creationId xmlns:a16="http://schemas.microsoft.com/office/drawing/2014/main" xmlns="" id="{6E72B3E5-9D9D-4571-81EA-0A7BBAD7006A}"/>
                </a:ext>
              </a:extLst>
            </p:cNvPr>
            <p:cNvSpPr txBox="1"/>
            <p:nvPr/>
          </p:nvSpPr>
          <p:spPr>
            <a:xfrm>
              <a:off x="4499069" y="1993208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33%</a:t>
              </a:r>
            </a:p>
          </p:txBody>
        </p:sp>
      </p:grpSp>
      <p:grpSp>
        <p:nvGrpSpPr>
          <p:cNvPr id="25" name="Grupa 24">
            <a:extLst>
              <a:ext uri="{FF2B5EF4-FFF2-40B4-BE49-F238E27FC236}">
                <a16:creationId xmlns:a16="http://schemas.microsoft.com/office/drawing/2014/main" xmlns="" id="{D6EEF174-DFD1-4E43-9C89-727134F4C774}"/>
              </a:ext>
            </a:extLst>
          </p:cNvPr>
          <p:cNvGrpSpPr/>
          <p:nvPr/>
        </p:nvGrpSpPr>
        <p:grpSpPr>
          <a:xfrm>
            <a:off x="5163192" y="2072487"/>
            <a:ext cx="2124075" cy="696714"/>
            <a:chOff x="3151513" y="2342448"/>
            <a:chExt cx="2124075" cy="696714"/>
          </a:xfrm>
        </p:grpSpPr>
        <p:pic>
          <p:nvPicPr>
            <p:cNvPr id="24" name="Grafika 23" descr="Widok na park">
              <a:extLst>
                <a:ext uri="{FF2B5EF4-FFF2-40B4-BE49-F238E27FC236}">
                  <a16:creationId xmlns:a16="http://schemas.microsoft.com/office/drawing/2014/main" xmlns="" id="{08FA6654-E1AE-4AB6-9C14-82E44F709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3208663" y="2342448"/>
              <a:ext cx="457200" cy="457200"/>
            </a:xfrm>
            <a:prstGeom prst="rect">
              <a:avLst/>
            </a:prstGeom>
          </p:spPr>
        </p:pic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xmlns="" id="{38A2DB7E-5004-43E9-BE91-E8B590F93F91}"/>
                </a:ext>
              </a:extLst>
            </p:cNvPr>
            <p:cNvSpPr txBox="1"/>
            <p:nvPr/>
          </p:nvSpPr>
          <p:spPr>
            <a:xfrm>
              <a:off x="3151513" y="2731385"/>
              <a:ext cx="21240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i="1" dirty="0"/>
                <a:t>Brak ławek do odpoczynku</a:t>
              </a:r>
            </a:p>
          </p:txBody>
        </p:sp>
        <p:sp>
          <p:nvSpPr>
            <p:cNvPr id="51" name="pole tekstowe 50">
              <a:extLst>
                <a:ext uri="{FF2B5EF4-FFF2-40B4-BE49-F238E27FC236}">
                  <a16:creationId xmlns:a16="http://schemas.microsoft.com/office/drawing/2014/main" xmlns="" id="{832D7C19-F548-4DFF-ADC2-575617EE5377}"/>
                </a:ext>
              </a:extLst>
            </p:cNvPr>
            <p:cNvSpPr txBox="1"/>
            <p:nvPr/>
          </p:nvSpPr>
          <p:spPr>
            <a:xfrm>
              <a:off x="3409798" y="2481724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32%</a:t>
              </a:r>
            </a:p>
          </p:txBody>
        </p:sp>
      </p:grpSp>
      <p:grpSp>
        <p:nvGrpSpPr>
          <p:cNvPr id="11" name="Grupa 10">
            <a:extLst>
              <a:ext uri="{FF2B5EF4-FFF2-40B4-BE49-F238E27FC236}">
                <a16:creationId xmlns:a16="http://schemas.microsoft.com/office/drawing/2014/main" xmlns="" id="{C3D15162-7449-41D0-A14D-9C337B637CDE}"/>
              </a:ext>
            </a:extLst>
          </p:cNvPr>
          <p:cNvGrpSpPr/>
          <p:nvPr/>
        </p:nvGrpSpPr>
        <p:grpSpPr>
          <a:xfrm>
            <a:off x="4839514" y="1183554"/>
            <a:ext cx="1778998" cy="726878"/>
            <a:chOff x="3324225" y="1209674"/>
            <a:chExt cx="1778998" cy="726878"/>
          </a:xfrm>
        </p:grpSpPr>
        <p:sp>
          <p:nvSpPr>
            <p:cNvPr id="65" name="pole tekstowe 64">
              <a:extLst>
                <a:ext uri="{FF2B5EF4-FFF2-40B4-BE49-F238E27FC236}">
                  <a16:creationId xmlns:a16="http://schemas.microsoft.com/office/drawing/2014/main" xmlns="" id="{F7F2E445-A9B1-42DF-BA17-E9C05E6AF5EA}"/>
                </a:ext>
              </a:extLst>
            </p:cNvPr>
            <p:cNvSpPr txBox="1"/>
            <p:nvPr/>
          </p:nvSpPr>
          <p:spPr>
            <a:xfrm>
              <a:off x="3630135" y="1341014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41%</a:t>
              </a:r>
            </a:p>
          </p:txBody>
        </p:sp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xmlns="" id="{8714B8FD-8CE4-4F81-9937-2D5B4B89C477}"/>
                </a:ext>
              </a:extLst>
            </p:cNvPr>
            <p:cNvSpPr txBox="1"/>
            <p:nvPr/>
          </p:nvSpPr>
          <p:spPr>
            <a:xfrm>
              <a:off x="3324225" y="1628775"/>
              <a:ext cx="17789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i="1" dirty="0"/>
                <a:t>Hałaśliwa młodzież</a:t>
              </a:r>
            </a:p>
          </p:txBody>
        </p:sp>
        <p:grpSp>
          <p:nvGrpSpPr>
            <p:cNvPr id="46" name="Grupa 45">
              <a:extLst>
                <a:ext uri="{FF2B5EF4-FFF2-40B4-BE49-F238E27FC236}">
                  <a16:creationId xmlns:a16="http://schemas.microsoft.com/office/drawing/2014/main" xmlns="" id="{E65ADF06-3D56-4EB0-83DB-00F02026E31E}"/>
                </a:ext>
              </a:extLst>
            </p:cNvPr>
            <p:cNvGrpSpPr/>
            <p:nvPr/>
          </p:nvGrpSpPr>
          <p:grpSpPr>
            <a:xfrm>
              <a:off x="3390900" y="1209674"/>
              <a:ext cx="571500" cy="495301"/>
              <a:chOff x="8658225" y="2038349"/>
              <a:chExt cx="1428750" cy="1171576"/>
            </a:xfrm>
            <a:solidFill>
              <a:schemeClr val="tx1">
                <a:lumMod val="75000"/>
                <a:lumOff val="25000"/>
              </a:schemeClr>
            </a:solidFill>
          </p:grpSpPr>
          <p:pic>
            <p:nvPicPr>
              <p:cNvPr id="34" name="Grafika 33" descr="Biegać">
                <a:extLst>
                  <a:ext uri="{FF2B5EF4-FFF2-40B4-BE49-F238E27FC236}">
                    <a16:creationId xmlns:a16="http://schemas.microsoft.com/office/drawing/2014/main" xmlns="" id="{78DD8B9A-5438-4094-B62C-78BEE2F28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p:blipFill>
            <p:spPr>
              <a:xfrm>
                <a:off x="8658225" y="224790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7" name="Grafika 36" descr="Biegać">
                <a:extLst>
                  <a:ext uri="{FF2B5EF4-FFF2-40B4-BE49-F238E27FC236}">
                    <a16:creationId xmlns:a16="http://schemas.microsoft.com/office/drawing/2014/main" xmlns="" id="{9F8A3BD6-686A-431C-B7D7-F8069AE90B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p:blipFill>
            <p:spPr>
              <a:xfrm>
                <a:off x="9172575" y="229552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4" name="Grafika 43" descr="Megafon">
                <a:extLst>
                  <a:ext uri="{FF2B5EF4-FFF2-40B4-BE49-F238E27FC236}">
                    <a16:creationId xmlns:a16="http://schemas.microsoft.com/office/drawing/2014/main" xmlns="" id="{D9D6C5FA-5548-4588-B4F2-2029C6F7DC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p:blipFill>
            <p:spPr>
              <a:xfrm>
                <a:off x="9315449" y="2038349"/>
                <a:ext cx="381001" cy="381001"/>
              </a:xfrm>
              <a:prstGeom prst="rect">
                <a:avLst/>
              </a:prstGeom>
            </p:spPr>
          </p:pic>
        </p:grpSp>
      </p:grpSp>
      <p:sp>
        <p:nvSpPr>
          <p:cNvPr id="67" name="Strzałka: prążkowana w prawo 66">
            <a:extLst>
              <a:ext uri="{FF2B5EF4-FFF2-40B4-BE49-F238E27FC236}">
                <a16:creationId xmlns:a16="http://schemas.microsoft.com/office/drawing/2014/main" xmlns="" id="{C5D38618-CBCD-4AD6-9219-F02EF65A9B3B}"/>
              </a:ext>
            </a:extLst>
          </p:cNvPr>
          <p:cNvSpPr/>
          <p:nvPr/>
        </p:nvSpPr>
        <p:spPr>
          <a:xfrm>
            <a:off x="2956018" y="1952621"/>
            <a:ext cx="428624" cy="504822"/>
          </a:xfrm>
          <a:prstGeom prst="stripedRightArrow">
            <a:avLst>
              <a:gd name="adj1" fmla="val 78333"/>
              <a:gd name="adj2" fmla="val 3559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Dymek mowy: prostokąt 1">
            <a:extLst>
              <a:ext uri="{FF2B5EF4-FFF2-40B4-BE49-F238E27FC236}">
                <a16:creationId xmlns:a16="http://schemas.microsoft.com/office/drawing/2014/main" xmlns="" id="{F57D3C9A-07D1-4D6F-B110-F4F959CB93DE}"/>
              </a:ext>
            </a:extLst>
          </p:cNvPr>
          <p:cNvSpPr/>
          <p:nvPr/>
        </p:nvSpPr>
        <p:spPr>
          <a:xfrm>
            <a:off x="10241372" y="3639527"/>
            <a:ext cx="1837421" cy="569343"/>
          </a:xfrm>
          <a:prstGeom prst="wedgeRectCallout">
            <a:avLst>
              <a:gd name="adj1" fmla="val 18974"/>
              <a:gd name="adj2" fmla="val 7372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ts val="1100"/>
              </a:lnSpc>
            </a:pPr>
            <a:r>
              <a:rPr lang="pl-PL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Wypadek, stłuczka, zniszczenie auta, oszustwa internetowe, wyłudzenie pieniędzy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xmlns="" id="{0BE64DE6-A7F9-43BD-B6FD-ED7A0FA42577}"/>
              </a:ext>
            </a:extLst>
          </p:cNvPr>
          <p:cNvGrpSpPr/>
          <p:nvPr/>
        </p:nvGrpSpPr>
        <p:grpSpPr>
          <a:xfrm>
            <a:off x="9802643" y="2213598"/>
            <a:ext cx="2476443" cy="611781"/>
            <a:chOff x="4908425" y="2779649"/>
            <a:chExt cx="2476443" cy="611781"/>
          </a:xfrm>
        </p:grpSpPr>
        <p:sp>
          <p:nvSpPr>
            <p:cNvPr id="64" name="pole tekstowe 63">
              <a:extLst>
                <a:ext uri="{FF2B5EF4-FFF2-40B4-BE49-F238E27FC236}">
                  <a16:creationId xmlns:a16="http://schemas.microsoft.com/office/drawing/2014/main" xmlns="" id="{2E7416A3-CDDE-40EA-8052-B83A8D60B102}"/>
                </a:ext>
              </a:extLst>
            </p:cNvPr>
            <p:cNvSpPr txBox="1"/>
            <p:nvPr/>
          </p:nvSpPr>
          <p:spPr>
            <a:xfrm>
              <a:off x="5231923" y="3027291"/>
              <a:ext cx="2152945" cy="364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pl-PL" sz="1400" i="1" dirty="0"/>
                <a:t>Niewłaściwe oświetlenie </a:t>
              </a:r>
              <a:br>
                <a:rPr lang="pl-PL" sz="1400" i="1" dirty="0"/>
              </a:br>
              <a:r>
                <a:rPr lang="pl-PL" sz="1400" i="1" dirty="0"/>
                <a:t>i bariery architektoniczne</a:t>
              </a:r>
            </a:p>
          </p:txBody>
        </p:sp>
        <p:sp>
          <p:nvSpPr>
            <p:cNvPr id="68" name="pole tekstowe 67">
              <a:extLst>
                <a:ext uri="{FF2B5EF4-FFF2-40B4-BE49-F238E27FC236}">
                  <a16:creationId xmlns:a16="http://schemas.microsoft.com/office/drawing/2014/main" xmlns="" id="{A1090694-5EA4-4667-8ECA-7EEE4C5EB09B}"/>
                </a:ext>
              </a:extLst>
            </p:cNvPr>
            <p:cNvSpPr txBox="1"/>
            <p:nvPr/>
          </p:nvSpPr>
          <p:spPr>
            <a:xfrm>
              <a:off x="5009823" y="2779649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22%</a:t>
              </a:r>
            </a:p>
          </p:txBody>
        </p:sp>
        <p:pic>
          <p:nvPicPr>
            <p:cNvPr id="5" name="Grafika 4" descr="Żarówka">
              <a:extLst>
                <a:ext uri="{FF2B5EF4-FFF2-40B4-BE49-F238E27FC236}">
                  <a16:creationId xmlns:a16="http://schemas.microsoft.com/office/drawing/2014/main" xmlns="" id="{20C4FD2B-B411-4F77-A792-0C833128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4908425" y="2853905"/>
              <a:ext cx="402566" cy="402566"/>
            </a:xfrm>
            <a:prstGeom prst="rect">
              <a:avLst/>
            </a:prstGeom>
          </p:spPr>
        </p:pic>
      </p:grpSp>
      <p:grpSp>
        <p:nvGrpSpPr>
          <p:cNvPr id="10" name="Grupa 9">
            <a:extLst>
              <a:ext uri="{FF2B5EF4-FFF2-40B4-BE49-F238E27FC236}">
                <a16:creationId xmlns:a16="http://schemas.microsoft.com/office/drawing/2014/main" xmlns="" id="{A53EF3F9-CBE9-4E73-AF40-C197270E666E}"/>
              </a:ext>
            </a:extLst>
          </p:cNvPr>
          <p:cNvGrpSpPr/>
          <p:nvPr/>
        </p:nvGrpSpPr>
        <p:grpSpPr>
          <a:xfrm>
            <a:off x="7476105" y="2070359"/>
            <a:ext cx="2181703" cy="697916"/>
            <a:chOff x="5812766" y="2087771"/>
            <a:chExt cx="2181703" cy="697916"/>
          </a:xfrm>
        </p:grpSpPr>
        <p:sp>
          <p:nvSpPr>
            <p:cNvPr id="52" name="pole tekstowe 51">
              <a:extLst>
                <a:ext uri="{FF2B5EF4-FFF2-40B4-BE49-F238E27FC236}">
                  <a16:creationId xmlns:a16="http://schemas.microsoft.com/office/drawing/2014/main" xmlns="" id="{87D029C7-B96D-4633-A016-43B577C69719}"/>
                </a:ext>
              </a:extLst>
            </p:cNvPr>
            <p:cNvSpPr txBox="1"/>
            <p:nvPr/>
          </p:nvSpPr>
          <p:spPr>
            <a:xfrm>
              <a:off x="6099626" y="2247686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29%</a:t>
              </a: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xmlns="" id="{A041BCE1-3045-45A4-A3DD-E6AD65FA4B65}"/>
                </a:ext>
              </a:extLst>
            </p:cNvPr>
            <p:cNvSpPr txBox="1"/>
            <p:nvPr/>
          </p:nvSpPr>
          <p:spPr>
            <a:xfrm>
              <a:off x="5812766" y="2477910"/>
              <a:ext cx="21817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i="1" dirty="0"/>
                <a:t>Awanturujący się sąsiedzi</a:t>
              </a:r>
            </a:p>
          </p:txBody>
        </p:sp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xmlns="" id="{07CD56BD-D0A1-42AA-97BF-2011705FBC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8775" y="2087771"/>
              <a:ext cx="425492" cy="46196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</p:pic>
      </p:grp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xmlns="" id="{AE407238-5B9C-48F6-BC5B-AA52B522A645}"/>
              </a:ext>
            </a:extLst>
          </p:cNvPr>
          <p:cNvCxnSpPr/>
          <p:nvPr/>
        </p:nvCxnSpPr>
        <p:spPr>
          <a:xfrm>
            <a:off x="6741480" y="1229090"/>
            <a:ext cx="0" cy="648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xmlns="" id="{826AED57-1BC5-460C-A04F-DA85FDAE4B69}"/>
              </a:ext>
            </a:extLst>
          </p:cNvPr>
          <p:cNvCxnSpPr/>
          <p:nvPr/>
        </p:nvCxnSpPr>
        <p:spPr>
          <a:xfrm>
            <a:off x="9358405" y="1229090"/>
            <a:ext cx="0" cy="648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Łącznik prosty 52">
            <a:extLst>
              <a:ext uri="{FF2B5EF4-FFF2-40B4-BE49-F238E27FC236}">
                <a16:creationId xmlns:a16="http://schemas.microsoft.com/office/drawing/2014/main" xmlns="" id="{5AE4D298-DC78-4643-8651-FA4D54C58D33}"/>
              </a:ext>
            </a:extLst>
          </p:cNvPr>
          <p:cNvCxnSpPr/>
          <p:nvPr/>
        </p:nvCxnSpPr>
        <p:spPr>
          <a:xfrm>
            <a:off x="9641433" y="2078176"/>
            <a:ext cx="0" cy="648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xmlns="" id="{296671BD-94FE-4C32-95E5-8946427E31FD}"/>
              </a:ext>
            </a:extLst>
          </p:cNvPr>
          <p:cNvCxnSpPr/>
          <p:nvPr/>
        </p:nvCxnSpPr>
        <p:spPr>
          <a:xfrm>
            <a:off x="7346724" y="2078176"/>
            <a:ext cx="0" cy="648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ela 35">
            <a:extLst>
              <a:ext uri="{FF2B5EF4-FFF2-40B4-BE49-F238E27FC236}">
                <a16:creationId xmlns:a16="http://schemas.microsoft.com/office/drawing/2014/main" xmlns="" id="{02B293AF-E035-418E-AB5B-D488C0E64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754911"/>
              </p:ext>
            </p:extLst>
          </p:nvPr>
        </p:nvGraphicFramePr>
        <p:xfrm>
          <a:off x="4371700" y="5131025"/>
          <a:ext cx="7733208" cy="88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651">
                  <a:extLst>
                    <a:ext uri="{9D8B030D-6E8A-4147-A177-3AD203B41FA5}">
                      <a16:colId xmlns:a16="http://schemas.microsoft.com/office/drawing/2014/main" xmlns="" val="1798541827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xmlns="" val="1584060753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xmlns="" val="2972724957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xmlns="" val="4242398710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xmlns="" val="1908326706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xmlns="" val="4277739042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xmlns="" val="1387213376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xmlns="" val="1956141514"/>
                    </a:ext>
                  </a:extLst>
                </a:gridCol>
              </a:tblGrid>
              <a:tr h="625339"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Awanturujący się sąsiedzi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Dokonano włamania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Ukradziono mi np. portfel/ </a:t>
                      </a:r>
                    </a:p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telefon/ </a:t>
                      </a:r>
                    </a:p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torebkę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Zostałem oszukany (np. metodą „na wnuczka”)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Zostałem napadnięty/ obrabowany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Zostałem pobity/ zraniony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Zostałem  potrącony przez samochód, autobus itp.</a:t>
                      </a: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1400"/>
                        </a:lnSpc>
                      </a:pPr>
                      <a:r>
                        <a:rPr lang="pl-PL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Byłem ofiarą innego przestępstwa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8016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505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Tabela 62">
            <a:extLst>
              <a:ext uri="{FF2B5EF4-FFF2-40B4-BE49-F238E27FC236}">
                <a16:creationId xmlns:a16="http://schemas.microsoft.com/office/drawing/2014/main" xmlns="" id="{3BE935FD-20A1-4AC2-842D-0AD0AEB50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86368"/>
              </p:ext>
            </p:extLst>
          </p:nvPr>
        </p:nvGraphicFramePr>
        <p:xfrm>
          <a:off x="6606877" y="2092036"/>
          <a:ext cx="1244600" cy="29676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xmlns="" val="2870017802"/>
                    </a:ext>
                  </a:extLst>
                </a:gridCol>
              </a:tblGrid>
              <a:tr h="74191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800" b="1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63%</a:t>
                      </a:r>
                      <a:endParaRPr lang="pl-PL" sz="2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1271974"/>
                  </a:ext>
                </a:extLst>
              </a:tr>
              <a:tr h="74191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800" b="1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57%</a:t>
                      </a:r>
                      <a:endParaRPr lang="pl-PL" sz="28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064469"/>
                  </a:ext>
                </a:extLst>
              </a:tr>
              <a:tr h="74191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400" b="1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31%</a:t>
                      </a:r>
                      <a:endParaRPr lang="pl-PL" sz="24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26441790"/>
                  </a:ext>
                </a:extLst>
              </a:tr>
              <a:tr h="741913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20%</a:t>
                      </a:r>
                      <a:endParaRPr lang="pl-PL" sz="20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3168794"/>
                  </a:ext>
                </a:extLst>
              </a:tr>
            </a:tbl>
          </a:graphicData>
        </a:graphic>
      </p:graphicFrame>
      <p:graphicFrame>
        <p:nvGraphicFramePr>
          <p:cNvPr id="53" name="Wykres 52">
            <a:extLst>
              <a:ext uri="{FF2B5EF4-FFF2-40B4-BE49-F238E27FC236}">
                <a16:creationId xmlns:a16="http://schemas.microsoft.com/office/drawing/2014/main" xmlns="" id="{5D583D78-0954-4C0D-A08A-F3A1181574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2964207"/>
              </p:ext>
            </p:extLst>
          </p:nvPr>
        </p:nvGraphicFramePr>
        <p:xfrm>
          <a:off x="1245702" y="2516779"/>
          <a:ext cx="3152124" cy="2403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00A78FDB-46A2-4777-B50E-128F12E0E508}"/>
              </a:ext>
            </a:extLst>
          </p:cNvPr>
          <p:cNvSpPr/>
          <p:nvPr/>
        </p:nvSpPr>
        <p:spPr>
          <a:xfrm>
            <a:off x="-122467" y="1230146"/>
            <a:ext cx="6453596" cy="622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400" b="1" dirty="0">
                <a:solidFill>
                  <a:schemeClr val="accent5">
                    <a:lumMod val="50000"/>
                  </a:schemeClr>
                </a:solidFill>
              </a:rPr>
              <a:t>Czy należy podjąć działania zmierzające do poprawy bezpieczeństwa na osiedlu/dzielnicy?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xmlns="" id="{02C3128C-A319-49A4-8036-77C8AC018D2E}"/>
              </a:ext>
            </a:extLst>
          </p:cNvPr>
          <p:cNvSpPr txBox="1"/>
          <p:nvPr/>
        </p:nvSpPr>
        <p:spPr>
          <a:xfrm>
            <a:off x="1021947" y="2772478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29%</a:t>
            </a:r>
          </a:p>
        </p:txBody>
      </p:sp>
      <p:sp>
        <p:nvSpPr>
          <p:cNvPr id="54" name="pole tekstowe 53">
            <a:extLst>
              <a:ext uri="{FF2B5EF4-FFF2-40B4-BE49-F238E27FC236}">
                <a16:creationId xmlns:a16="http://schemas.microsoft.com/office/drawing/2014/main" xmlns="" id="{5F4182E9-AC70-49E0-87B6-2578FF6169D7}"/>
              </a:ext>
            </a:extLst>
          </p:cNvPr>
          <p:cNvSpPr txBox="1"/>
          <p:nvPr/>
        </p:nvSpPr>
        <p:spPr>
          <a:xfrm>
            <a:off x="1784045" y="5028457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36%</a:t>
            </a:r>
          </a:p>
        </p:txBody>
      </p:sp>
      <p:sp>
        <p:nvSpPr>
          <p:cNvPr id="55" name="pole tekstowe 54">
            <a:extLst>
              <a:ext uri="{FF2B5EF4-FFF2-40B4-BE49-F238E27FC236}">
                <a16:creationId xmlns:a16="http://schemas.microsoft.com/office/drawing/2014/main" xmlns="" id="{2CCF4C2D-498A-4CAF-838A-821EF9853900}"/>
              </a:ext>
            </a:extLst>
          </p:cNvPr>
          <p:cNvSpPr txBox="1"/>
          <p:nvPr/>
        </p:nvSpPr>
        <p:spPr>
          <a:xfrm>
            <a:off x="3866747" y="3470118"/>
            <a:ext cx="1169917" cy="35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35%</a:t>
            </a:r>
          </a:p>
        </p:txBody>
      </p:sp>
      <p:sp>
        <p:nvSpPr>
          <p:cNvPr id="56" name="pole tekstowe 55">
            <a:extLst>
              <a:ext uri="{FF2B5EF4-FFF2-40B4-BE49-F238E27FC236}">
                <a16:creationId xmlns:a16="http://schemas.microsoft.com/office/drawing/2014/main" xmlns="" id="{922C5707-76F7-4D93-8C8C-61FD47DDD840}"/>
              </a:ext>
            </a:extLst>
          </p:cNvPr>
          <p:cNvSpPr txBox="1"/>
          <p:nvPr/>
        </p:nvSpPr>
        <p:spPr>
          <a:xfrm>
            <a:off x="3670548" y="2978046"/>
            <a:ext cx="1676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>
                <a:solidFill>
                  <a:schemeClr val="accent5">
                    <a:lumMod val="50000"/>
                  </a:schemeClr>
                </a:solidFill>
              </a:rPr>
              <a:t>Zdecydowanie </a:t>
            </a:r>
            <a:r>
              <a:rPr lang="pl-PL" sz="1400" b="1" i="1" dirty="0">
                <a:solidFill>
                  <a:schemeClr val="accent5">
                    <a:lumMod val="50000"/>
                  </a:schemeClr>
                </a:solidFill>
              </a:rPr>
              <a:t>tak</a:t>
            </a:r>
            <a:r>
              <a:rPr lang="pl-PL" sz="1400" i="1" dirty="0">
                <a:solidFill>
                  <a:schemeClr val="accent5">
                    <a:lumMod val="50000"/>
                  </a:schemeClr>
                </a:solidFill>
              </a:rPr>
              <a:t> + raczej </a:t>
            </a:r>
            <a:r>
              <a:rPr lang="pl-PL" sz="1400" b="1" i="1" dirty="0">
                <a:solidFill>
                  <a:schemeClr val="accent5">
                    <a:lumMod val="50000"/>
                  </a:schemeClr>
                </a:solidFill>
              </a:rPr>
              <a:t>tak</a:t>
            </a:r>
          </a:p>
        </p:txBody>
      </p:sp>
      <p:sp>
        <p:nvSpPr>
          <p:cNvPr id="57" name="pole tekstowe 56">
            <a:extLst>
              <a:ext uri="{FF2B5EF4-FFF2-40B4-BE49-F238E27FC236}">
                <a16:creationId xmlns:a16="http://schemas.microsoft.com/office/drawing/2014/main" xmlns="" id="{39309903-458C-4928-B62C-2383F3F8EB9F}"/>
              </a:ext>
            </a:extLst>
          </p:cNvPr>
          <p:cNvSpPr txBox="1"/>
          <p:nvPr/>
        </p:nvSpPr>
        <p:spPr>
          <a:xfrm>
            <a:off x="508092" y="2281442"/>
            <a:ext cx="2052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>
                <a:solidFill>
                  <a:srgbClr val="C00000"/>
                </a:solidFill>
              </a:rPr>
              <a:t>Zdecydowanie </a:t>
            </a:r>
            <a:r>
              <a:rPr lang="pl-PL" sz="1400" b="1" i="1" dirty="0">
                <a:solidFill>
                  <a:srgbClr val="C00000"/>
                </a:solidFill>
              </a:rPr>
              <a:t>nie </a:t>
            </a:r>
            <a:r>
              <a:rPr lang="pl-PL" sz="1400" i="1" dirty="0">
                <a:solidFill>
                  <a:srgbClr val="C00000"/>
                </a:solidFill>
              </a:rPr>
              <a:t>+ raczej </a:t>
            </a:r>
            <a:r>
              <a:rPr lang="pl-PL" sz="1400" b="1" i="1" dirty="0">
                <a:solidFill>
                  <a:srgbClr val="C00000"/>
                </a:solidFill>
              </a:rPr>
              <a:t>nie</a:t>
            </a:r>
          </a:p>
        </p:txBody>
      </p:sp>
      <p:sp>
        <p:nvSpPr>
          <p:cNvPr id="58" name="pole tekstowe 57">
            <a:extLst>
              <a:ext uri="{FF2B5EF4-FFF2-40B4-BE49-F238E27FC236}">
                <a16:creationId xmlns:a16="http://schemas.microsoft.com/office/drawing/2014/main" xmlns="" id="{24F7A10F-9DA7-412C-9CD0-4234257FC678}"/>
              </a:ext>
            </a:extLst>
          </p:cNvPr>
          <p:cNvSpPr txBox="1"/>
          <p:nvPr/>
        </p:nvSpPr>
        <p:spPr>
          <a:xfrm>
            <a:off x="1402076" y="4768966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>
                <a:solidFill>
                  <a:schemeClr val="bg1">
                    <a:lumMod val="50000"/>
                  </a:schemeClr>
                </a:solidFill>
              </a:rPr>
              <a:t>Trudno powiedzieć</a:t>
            </a:r>
            <a:endParaRPr lang="pl-PL" sz="1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xmlns="" id="{16CE6C32-C491-407A-8158-F6A0D97E1750}"/>
              </a:ext>
            </a:extLst>
          </p:cNvPr>
          <p:cNvSpPr/>
          <p:nvPr/>
        </p:nvSpPr>
        <p:spPr>
          <a:xfrm>
            <a:off x="7648383" y="2250639"/>
            <a:ext cx="4292984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pl-PL" sz="1600" i="1" dirty="0">
                <a:solidFill>
                  <a:srgbClr val="000000"/>
                </a:solidFill>
              </a:rPr>
              <a:t>Inwestycja w infrastrukturę osiedlową, </a:t>
            </a:r>
            <a:br>
              <a:rPr lang="pl-PL" sz="1600" i="1" dirty="0">
                <a:solidFill>
                  <a:srgbClr val="000000"/>
                </a:solidFill>
              </a:rPr>
            </a:br>
            <a:r>
              <a:rPr lang="pl-PL" sz="1600" i="1" dirty="0">
                <a:solidFill>
                  <a:srgbClr val="000000"/>
                </a:solidFill>
              </a:rPr>
              <a:t>np. monitoring, oświetlenie</a:t>
            </a:r>
            <a:endParaRPr lang="pl-PL" sz="1600" i="1" dirty="0"/>
          </a:p>
        </p:txBody>
      </p:sp>
      <p:sp>
        <p:nvSpPr>
          <p:cNvPr id="60" name="Prostokąt 59">
            <a:extLst>
              <a:ext uri="{FF2B5EF4-FFF2-40B4-BE49-F238E27FC236}">
                <a16:creationId xmlns:a16="http://schemas.microsoft.com/office/drawing/2014/main" xmlns="" id="{477F78AD-C4BC-41BC-949E-E4395E8D5777}"/>
              </a:ext>
            </a:extLst>
          </p:cNvPr>
          <p:cNvSpPr/>
          <p:nvPr/>
        </p:nvSpPr>
        <p:spPr>
          <a:xfrm>
            <a:off x="7648385" y="3024304"/>
            <a:ext cx="41707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i="1" dirty="0">
                <a:solidFill>
                  <a:srgbClr val="000000"/>
                </a:solidFill>
              </a:rPr>
              <a:t>Zwiększenie liczby patroli straży miejskiej</a:t>
            </a:r>
          </a:p>
        </p:txBody>
      </p:sp>
      <p:sp>
        <p:nvSpPr>
          <p:cNvPr id="61" name="Prostokąt 60">
            <a:extLst>
              <a:ext uri="{FF2B5EF4-FFF2-40B4-BE49-F238E27FC236}">
                <a16:creationId xmlns:a16="http://schemas.microsoft.com/office/drawing/2014/main" xmlns="" id="{5822DB5B-2DAB-4627-A5C5-831F22945BF9}"/>
              </a:ext>
            </a:extLst>
          </p:cNvPr>
          <p:cNvSpPr/>
          <p:nvPr/>
        </p:nvSpPr>
        <p:spPr>
          <a:xfrm>
            <a:off x="7648383" y="3768779"/>
            <a:ext cx="43296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i="1" dirty="0">
                <a:solidFill>
                  <a:srgbClr val="000000"/>
                </a:solidFill>
              </a:rPr>
              <a:t>Nawiązanie ścisłej współpracy z dzielnicowym</a:t>
            </a:r>
          </a:p>
        </p:txBody>
      </p:sp>
      <p:sp>
        <p:nvSpPr>
          <p:cNvPr id="62" name="Prostokąt 61">
            <a:extLst>
              <a:ext uri="{FF2B5EF4-FFF2-40B4-BE49-F238E27FC236}">
                <a16:creationId xmlns:a16="http://schemas.microsoft.com/office/drawing/2014/main" xmlns="" id="{A7D5814B-7755-45FB-B1EB-6E6CBEBE1C64}"/>
              </a:ext>
            </a:extLst>
          </p:cNvPr>
          <p:cNvSpPr/>
          <p:nvPr/>
        </p:nvSpPr>
        <p:spPr>
          <a:xfrm>
            <a:off x="7648383" y="4620615"/>
            <a:ext cx="4473947" cy="242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pl-PL" sz="1600" i="1" dirty="0">
                <a:solidFill>
                  <a:srgbClr val="000000"/>
                </a:solidFill>
              </a:rPr>
              <a:t>Zwiększenie liczby przejść dla pieszych z sygnalizacją</a:t>
            </a:r>
          </a:p>
        </p:txBody>
      </p:sp>
      <p:sp>
        <p:nvSpPr>
          <p:cNvPr id="66" name="Prostokąt 65">
            <a:extLst>
              <a:ext uri="{FF2B5EF4-FFF2-40B4-BE49-F238E27FC236}">
                <a16:creationId xmlns:a16="http://schemas.microsoft.com/office/drawing/2014/main" xmlns="" id="{BEB6C3F3-EA49-4118-94D2-08C6B0AF76B9}"/>
              </a:ext>
            </a:extLst>
          </p:cNvPr>
          <p:cNvSpPr/>
          <p:nvPr/>
        </p:nvSpPr>
        <p:spPr>
          <a:xfrm>
            <a:off x="6430864" y="1423809"/>
            <a:ext cx="4872859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</a:rPr>
              <a:t>Jakie działania należy podjąć?</a:t>
            </a:r>
          </a:p>
          <a:p>
            <a:pPr algn="ctr">
              <a:lnSpc>
                <a:spcPts val="900"/>
              </a:lnSpc>
            </a:pPr>
            <a:r>
              <a:rPr lang="pl-PL" sz="1050" i="1" dirty="0">
                <a:solidFill>
                  <a:schemeClr val="accent5">
                    <a:lumMod val="50000"/>
                  </a:schemeClr>
                </a:solidFill>
              </a:rPr>
              <a:t>Oprocentowanie do grupy osób, które uważają, że należy podjąć działania N=376</a:t>
            </a:r>
          </a:p>
          <a:p>
            <a:pPr algn="ctr"/>
            <a:endParaRPr lang="pl-PL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trzałka: w prawo 2">
            <a:extLst>
              <a:ext uri="{FF2B5EF4-FFF2-40B4-BE49-F238E27FC236}">
                <a16:creationId xmlns:a16="http://schemas.microsoft.com/office/drawing/2014/main" xmlns="" id="{4B4BAA12-EA15-4B37-9B1A-1123AE5BD06A}"/>
              </a:ext>
            </a:extLst>
          </p:cNvPr>
          <p:cNvSpPr/>
          <p:nvPr/>
        </p:nvSpPr>
        <p:spPr>
          <a:xfrm>
            <a:off x="5312230" y="2847698"/>
            <a:ext cx="1010195" cy="1071154"/>
          </a:xfrm>
          <a:prstGeom prst="rightArrow">
            <a:avLst>
              <a:gd name="adj1" fmla="val 71429"/>
              <a:gd name="adj2" fmla="val 50000"/>
            </a:avLst>
          </a:prstGeom>
          <a:noFill/>
          <a:ln w="31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8802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8831032"/>
              </p:ext>
            </p:extLst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51A86CCB-1379-40C3-91F2-1DA058995FF7}"/>
              </a:ext>
            </a:extLst>
          </p:cNvPr>
          <p:cNvSpPr/>
          <p:nvPr/>
        </p:nvSpPr>
        <p:spPr>
          <a:xfrm>
            <a:off x="130629" y="1056946"/>
            <a:ext cx="5111929" cy="615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Ocena własnej sprawności fizycznej  </a:t>
            </a:r>
            <a:br>
              <a:rPr lang="pl-PL" sz="22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w porównaniu do osób w zbliżonym wieku</a:t>
            </a:r>
            <a:endParaRPr lang="pl-PL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07C8A278-3C6A-487C-BB3A-6E2EA14F0B79}"/>
              </a:ext>
            </a:extLst>
          </p:cNvPr>
          <p:cNvSpPr/>
          <p:nvPr/>
        </p:nvSpPr>
        <p:spPr>
          <a:xfrm>
            <a:off x="674416" y="2614689"/>
            <a:ext cx="11904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i="1" dirty="0"/>
              <a:t>Na wyższy poziomie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FA8CD43C-7CE8-45B7-AA81-1B494F1C2E01}"/>
              </a:ext>
            </a:extLst>
          </p:cNvPr>
          <p:cNvSpPr/>
          <p:nvPr/>
        </p:nvSpPr>
        <p:spPr>
          <a:xfrm>
            <a:off x="3587911" y="5209841"/>
            <a:ext cx="12036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i="1" dirty="0"/>
              <a:t>Na niższym poziomie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9F974B4B-F30B-4D53-BBAB-9DEAAEB2F81D}"/>
              </a:ext>
            </a:extLst>
          </p:cNvPr>
          <p:cNvSpPr/>
          <p:nvPr/>
        </p:nvSpPr>
        <p:spPr>
          <a:xfrm>
            <a:off x="2026737" y="3929683"/>
            <a:ext cx="13962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i="1" dirty="0"/>
              <a:t>Na podobnym poziomie</a:t>
            </a:r>
          </a:p>
        </p:txBody>
      </p:sp>
      <p:pic>
        <p:nvPicPr>
          <p:cNvPr id="5" name="Grafika 4" descr="Zakłopotana osoba">
            <a:extLst>
              <a:ext uri="{FF2B5EF4-FFF2-40B4-BE49-F238E27FC236}">
                <a16:creationId xmlns:a16="http://schemas.microsoft.com/office/drawing/2014/main" xmlns="" id="{906CDC23-85C3-4D79-9CE5-050AF12291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962356" y="3357432"/>
            <a:ext cx="540000" cy="540000"/>
          </a:xfrm>
          <a:prstGeom prst="rect">
            <a:avLst/>
          </a:prstGeom>
        </p:spPr>
      </p:pic>
      <p:pic>
        <p:nvPicPr>
          <p:cNvPr id="10" name="Grafika 9" descr="Biegać">
            <a:extLst>
              <a:ext uri="{FF2B5EF4-FFF2-40B4-BE49-F238E27FC236}">
                <a16:creationId xmlns:a16="http://schemas.microsoft.com/office/drawing/2014/main" xmlns="" id="{2A37CA2D-F29A-45E9-9AB9-A39075AF85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44045" y="2033812"/>
            <a:ext cx="576000" cy="576000"/>
          </a:xfrm>
          <a:prstGeom prst="rect">
            <a:avLst/>
          </a:prstGeom>
        </p:spPr>
      </p:pic>
      <p:pic>
        <p:nvPicPr>
          <p:cNvPr id="12" name="Grafika 11" descr="Mężczyzna z laską">
            <a:extLst>
              <a:ext uri="{FF2B5EF4-FFF2-40B4-BE49-F238E27FC236}">
                <a16:creationId xmlns:a16="http://schemas.microsoft.com/office/drawing/2014/main" xmlns="" id="{EAC9566F-E237-48E9-8232-F46B24E0EE3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415154" y="4611710"/>
            <a:ext cx="576000" cy="576000"/>
          </a:xfrm>
          <a:prstGeom prst="rect">
            <a:avLst/>
          </a:prstGeom>
        </p:spPr>
      </p:pic>
      <p:sp>
        <p:nvSpPr>
          <p:cNvPr id="15" name="Objaśnienie prostokątne 15">
            <a:extLst>
              <a:ext uri="{FF2B5EF4-FFF2-40B4-BE49-F238E27FC236}">
                <a16:creationId xmlns:a16="http://schemas.microsoft.com/office/drawing/2014/main" xmlns="" id="{E1B50017-374E-4C0C-AECC-C010346E3762}"/>
              </a:ext>
            </a:extLst>
          </p:cNvPr>
          <p:cNvSpPr/>
          <p:nvPr/>
        </p:nvSpPr>
        <p:spPr>
          <a:xfrm rot="5400000">
            <a:off x="1038434" y="1886978"/>
            <a:ext cx="664900" cy="705306"/>
          </a:xfrm>
          <a:prstGeom prst="wedgeRectCallout">
            <a:avLst>
              <a:gd name="adj1" fmla="val 74278"/>
              <a:gd name="adj2" fmla="val 648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</a:p>
        </p:txBody>
      </p:sp>
      <p:sp>
        <p:nvSpPr>
          <p:cNvPr id="16" name="Objaśnienie prostokątne 15">
            <a:extLst>
              <a:ext uri="{FF2B5EF4-FFF2-40B4-BE49-F238E27FC236}">
                <a16:creationId xmlns:a16="http://schemas.microsoft.com/office/drawing/2014/main" xmlns="" id="{DA897F71-C41F-4BA5-9525-A9AFFCD531EC}"/>
              </a:ext>
            </a:extLst>
          </p:cNvPr>
          <p:cNvSpPr/>
          <p:nvPr/>
        </p:nvSpPr>
        <p:spPr>
          <a:xfrm rot="5400000">
            <a:off x="2510941" y="3201972"/>
            <a:ext cx="664901" cy="705306"/>
          </a:xfrm>
          <a:prstGeom prst="wedgeRectCallout">
            <a:avLst>
              <a:gd name="adj1" fmla="val 74278"/>
              <a:gd name="adj2" fmla="val 648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60%</a:t>
            </a:r>
          </a:p>
        </p:txBody>
      </p:sp>
      <p:sp>
        <p:nvSpPr>
          <p:cNvPr id="17" name="Objaśnienie prostokątne 15">
            <a:extLst>
              <a:ext uri="{FF2B5EF4-FFF2-40B4-BE49-F238E27FC236}">
                <a16:creationId xmlns:a16="http://schemas.microsoft.com/office/drawing/2014/main" xmlns="" id="{C18921D5-20D7-410A-AFD2-F3963AF1A045}"/>
              </a:ext>
            </a:extLst>
          </p:cNvPr>
          <p:cNvSpPr/>
          <p:nvPr/>
        </p:nvSpPr>
        <p:spPr>
          <a:xfrm rot="5400000">
            <a:off x="3969040" y="4482130"/>
            <a:ext cx="664900" cy="705306"/>
          </a:xfrm>
          <a:prstGeom prst="wedgeRectCallout">
            <a:avLst>
              <a:gd name="adj1" fmla="val 74278"/>
              <a:gd name="adj2" fmla="val 6483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l-PL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</a:t>
            </a:r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xmlns="" id="{D3A60038-880D-46F3-BC05-2D9D93CF45BB}"/>
              </a:ext>
            </a:extLst>
          </p:cNvPr>
          <p:cNvCxnSpPr/>
          <p:nvPr/>
        </p:nvCxnSpPr>
        <p:spPr>
          <a:xfrm>
            <a:off x="5760692" y="1094148"/>
            <a:ext cx="0" cy="4608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rostokąt 18">
            <a:extLst>
              <a:ext uri="{FF2B5EF4-FFF2-40B4-BE49-F238E27FC236}">
                <a16:creationId xmlns:a16="http://schemas.microsoft.com/office/drawing/2014/main" xmlns="" id="{6381A6E3-B125-4681-AEFA-8A46976AF09F}"/>
              </a:ext>
            </a:extLst>
          </p:cNvPr>
          <p:cNvSpPr/>
          <p:nvPr/>
        </p:nvSpPr>
        <p:spPr>
          <a:xfrm>
            <a:off x="6331134" y="1056946"/>
            <a:ext cx="5199017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Czynności dnia codziennego wymagające wsparcia/pomocy osoby trzeciej</a:t>
            </a:r>
          </a:p>
          <a:p>
            <a:pPr algn="ctr"/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Wskazania powyżej 10%</a:t>
            </a:r>
          </a:p>
        </p:txBody>
      </p:sp>
      <p:pic>
        <p:nvPicPr>
          <p:cNvPr id="14" name="Grafika 13" descr="Mop i wiadro">
            <a:extLst>
              <a:ext uri="{FF2B5EF4-FFF2-40B4-BE49-F238E27FC236}">
                <a16:creationId xmlns:a16="http://schemas.microsoft.com/office/drawing/2014/main" xmlns="" id="{78CBB61E-4292-4A80-8BF9-36CF0DC5486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481937" y="2019227"/>
            <a:ext cx="358596" cy="358596"/>
          </a:xfrm>
          <a:prstGeom prst="rect">
            <a:avLst/>
          </a:prstGeom>
        </p:spPr>
      </p:pic>
      <p:pic>
        <p:nvPicPr>
          <p:cNvPr id="22" name="Grafika 21" descr="Koszyk na zakupy">
            <a:extLst>
              <a:ext uri="{FF2B5EF4-FFF2-40B4-BE49-F238E27FC236}">
                <a16:creationId xmlns:a16="http://schemas.microsoft.com/office/drawing/2014/main" xmlns="" id="{612D3AA4-EC65-4651-9A6D-D1F23F097A9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8602859" y="2562104"/>
            <a:ext cx="338793" cy="338793"/>
          </a:xfrm>
          <a:prstGeom prst="rect">
            <a:avLst/>
          </a:prstGeom>
        </p:spPr>
      </p:pic>
      <p:pic>
        <p:nvPicPr>
          <p:cNvPr id="24" name="Grafika 23" descr="Internet">
            <a:extLst>
              <a:ext uri="{FF2B5EF4-FFF2-40B4-BE49-F238E27FC236}">
                <a16:creationId xmlns:a16="http://schemas.microsoft.com/office/drawing/2014/main" xmlns="" id="{F809C730-5F1F-4F63-B3C0-CF337759214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0312733" y="1997249"/>
            <a:ext cx="406039" cy="406039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xmlns="" id="{9FC2D706-1EDB-4929-AE2B-E8682245C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290" y="3496540"/>
            <a:ext cx="510700" cy="45037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</p:pic>
      <p:pic>
        <p:nvPicPr>
          <p:cNvPr id="29" name="Grafika 28" descr="Pytania">
            <a:extLst>
              <a:ext uri="{FF2B5EF4-FFF2-40B4-BE49-F238E27FC236}">
                <a16:creationId xmlns:a16="http://schemas.microsoft.com/office/drawing/2014/main" xmlns="" id="{84E68796-C461-47AD-B865-DBDF97A3DD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7055983" y="3705786"/>
            <a:ext cx="425248" cy="425248"/>
          </a:xfrm>
          <a:prstGeom prst="rect">
            <a:avLst/>
          </a:prstGeom>
        </p:spPr>
      </p:pic>
      <p:cxnSp>
        <p:nvCxnSpPr>
          <p:cNvPr id="33" name="Łącznik prosty 32">
            <a:extLst>
              <a:ext uri="{FF2B5EF4-FFF2-40B4-BE49-F238E27FC236}">
                <a16:creationId xmlns:a16="http://schemas.microsoft.com/office/drawing/2014/main" xmlns="" id="{E1E78D7A-D0EB-4E85-92A4-A19E414BF0A3}"/>
              </a:ext>
            </a:extLst>
          </p:cNvPr>
          <p:cNvCxnSpPr/>
          <p:nvPr/>
        </p:nvCxnSpPr>
        <p:spPr>
          <a:xfrm flipH="1">
            <a:off x="6415300" y="2446022"/>
            <a:ext cx="104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ole tekstowe 33">
            <a:extLst>
              <a:ext uri="{FF2B5EF4-FFF2-40B4-BE49-F238E27FC236}">
                <a16:creationId xmlns:a16="http://schemas.microsoft.com/office/drawing/2014/main" xmlns="" id="{344CDE55-CC0A-40A3-8966-B0D8D8D56220}"/>
              </a:ext>
            </a:extLst>
          </p:cNvPr>
          <p:cNvSpPr txBox="1"/>
          <p:nvPr/>
        </p:nvSpPr>
        <p:spPr>
          <a:xfrm>
            <a:off x="6758254" y="2036459"/>
            <a:ext cx="724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17%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xmlns="" id="{F4789172-E040-42D6-9873-2366D29C591D}"/>
              </a:ext>
            </a:extLst>
          </p:cNvPr>
          <p:cNvSpPr txBox="1"/>
          <p:nvPr/>
        </p:nvSpPr>
        <p:spPr>
          <a:xfrm>
            <a:off x="6064099" y="2450218"/>
            <a:ext cx="1991330" cy="38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Sprzątanie </a:t>
            </a:r>
            <a:b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(drobne prace domowe)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xmlns="" id="{21510141-3DAC-4402-8D88-9F4385DEB586}"/>
              </a:ext>
            </a:extLst>
          </p:cNvPr>
          <p:cNvSpPr txBox="1"/>
          <p:nvPr/>
        </p:nvSpPr>
        <p:spPr>
          <a:xfrm>
            <a:off x="8866892" y="2524149"/>
            <a:ext cx="724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13%</a:t>
            </a: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6536A355-F7AC-4C4C-B57C-346700C9F759}"/>
              </a:ext>
            </a:extLst>
          </p:cNvPr>
          <p:cNvCxnSpPr/>
          <p:nvPr/>
        </p:nvCxnSpPr>
        <p:spPr>
          <a:xfrm flipH="1">
            <a:off x="8523938" y="2933712"/>
            <a:ext cx="104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ole tekstowe 37">
            <a:extLst>
              <a:ext uri="{FF2B5EF4-FFF2-40B4-BE49-F238E27FC236}">
                <a16:creationId xmlns:a16="http://schemas.microsoft.com/office/drawing/2014/main" xmlns="" id="{3D786030-1017-45B4-AB14-217F98B19E4D}"/>
              </a:ext>
            </a:extLst>
          </p:cNvPr>
          <p:cNvSpPr txBox="1"/>
          <p:nvPr/>
        </p:nvSpPr>
        <p:spPr>
          <a:xfrm>
            <a:off x="8364084" y="2970033"/>
            <a:ext cx="1593419" cy="24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Robienie zakupów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xmlns="" id="{3C689461-C9B9-41EA-91C5-EF4A08BAABE8}"/>
              </a:ext>
            </a:extLst>
          </p:cNvPr>
          <p:cNvSpPr txBox="1"/>
          <p:nvPr/>
        </p:nvSpPr>
        <p:spPr>
          <a:xfrm>
            <a:off x="10652650" y="1992916"/>
            <a:ext cx="724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13%</a:t>
            </a: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xmlns="" id="{1D82C1C3-60A5-48F8-87F5-BE968BB5E91B}"/>
              </a:ext>
            </a:extLst>
          </p:cNvPr>
          <p:cNvCxnSpPr/>
          <p:nvPr/>
        </p:nvCxnSpPr>
        <p:spPr>
          <a:xfrm flipH="1">
            <a:off x="10283818" y="2402479"/>
            <a:ext cx="104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ole tekstowe 40">
            <a:extLst>
              <a:ext uri="{FF2B5EF4-FFF2-40B4-BE49-F238E27FC236}">
                <a16:creationId xmlns:a16="http://schemas.microsoft.com/office/drawing/2014/main" xmlns="" id="{CD331382-BF29-448D-A691-15CFA073E5BE}"/>
              </a:ext>
            </a:extLst>
          </p:cNvPr>
          <p:cNvSpPr txBox="1"/>
          <p:nvPr/>
        </p:nvSpPr>
        <p:spPr>
          <a:xfrm>
            <a:off x="10019456" y="2435931"/>
            <a:ext cx="1949533" cy="38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Pomoc w obsłudze komputera</a:t>
            </a:r>
          </a:p>
        </p:txBody>
      </p: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xmlns="" id="{ED0CBF56-822D-4586-BBFA-B261F80AC720}"/>
              </a:ext>
            </a:extLst>
          </p:cNvPr>
          <p:cNvCxnSpPr/>
          <p:nvPr/>
        </p:nvCxnSpPr>
        <p:spPr>
          <a:xfrm flipH="1">
            <a:off x="6971828" y="4159894"/>
            <a:ext cx="104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ole tekstowe 42">
            <a:extLst>
              <a:ext uri="{FF2B5EF4-FFF2-40B4-BE49-F238E27FC236}">
                <a16:creationId xmlns:a16="http://schemas.microsoft.com/office/drawing/2014/main" xmlns="" id="{4EBA9C3D-F25E-46ED-BA34-CBB336161075}"/>
              </a:ext>
            </a:extLst>
          </p:cNvPr>
          <p:cNvSpPr txBox="1"/>
          <p:nvPr/>
        </p:nvSpPr>
        <p:spPr>
          <a:xfrm>
            <a:off x="6235339" y="4187506"/>
            <a:ext cx="2800185" cy="381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Wytłumaczenie gdzie i jak załatwiać bieżące sprawy administracyjne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xmlns="" id="{859B8408-DD2F-43E6-A634-43B2D4C99328}"/>
              </a:ext>
            </a:extLst>
          </p:cNvPr>
          <p:cNvCxnSpPr/>
          <p:nvPr/>
        </p:nvCxnSpPr>
        <p:spPr>
          <a:xfrm flipH="1">
            <a:off x="9898088" y="3985724"/>
            <a:ext cx="104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ole tekstowe 45">
            <a:extLst>
              <a:ext uri="{FF2B5EF4-FFF2-40B4-BE49-F238E27FC236}">
                <a16:creationId xmlns:a16="http://schemas.microsoft.com/office/drawing/2014/main" xmlns="" id="{7A50DACC-B6B3-4CBB-BDB7-40A583553DCA}"/>
              </a:ext>
            </a:extLst>
          </p:cNvPr>
          <p:cNvSpPr txBox="1"/>
          <p:nvPr/>
        </p:nvSpPr>
        <p:spPr>
          <a:xfrm>
            <a:off x="9224427" y="4022045"/>
            <a:ext cx="2830134" cy="24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pl-PL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Wyjazd/pójście do lekarza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xmlns="" id="{7C4241ED-8C62-46E5-860C-9506A95014B2}"/>
              </a:ext>
            </a:extLst>
          </p:cNvPr>
          <p:cNvSpPr txBox="1"/>
          <p:nvPr/>
        </p:nvSpPr>
        <p:spPr>
          <a:xfrm>
            <a:off x="7372294" y="3750334"/>
            <a:ext cx="724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xmlns="" id="{5B29542C-FC50-49A6-818E-1A7C8B03BF1B}"/>
              </a:ext>
            </a:extLst>
          </p:cNvPr>
          <p:cNvSpPr txBox="1"/>
          <p:nvPr/>
        </p:nvSpPr>
        <p:spPr>
          <a:xfrm>
            <a:off x="10306600" y="3558912"/>
            <a:ext cx="724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12%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85CE603D-BB76-43DE-921F-FA964F78A694}"/>
              </a:ext>
            </a:extLst>
          </p:cNvPr>
          <p:cNvSpPr txBox="1"/>
          <p:nvPr/>
        </p:nvSpPr>
        <p:spPr>
          <a:xfrm>
            <a:off x="8506157" y="4891327"/>
            <a:ext cx="340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accent6">
                    <a:lumMod val="5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✘</a:t>
            </a:r>
            <a:endParaRPr lang="pl-PL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xmlns="" id="{02679534-ABDC-4BD0-B56A-04C2BC060507}"/>
              </a:ext>
            </a:extLst>
          </p:cNvPr>
          <p:cNvSpPr txBox="1"/>
          <p:nvPr/>
        </p:nvSpPr>
        <p:spPr>
          <a:xfrm>
            <a:off x="8866560" y="4965770"/>
            <a:ext cx="724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59%</a:t>
            </a:r>
          </a:p>
        </p:txBody>
      </p:sp>
      <p:sp>
        <p:nvSpPr>
          <p:cNvPr id="51" name="pole tekstowe 50">
            <a:extLst>
              <a:ext uri="{FF2B5EF4-FFF2-40B4-BE49-F238E27FC236}">
                <a16:creationId xmlns:a16="http://schemas.microsoft.com/office/drawing/2014/main" xmlns="" id="{DE01CC54-266C-4101-8F1D-376EA942FB75}"/>
              </a:ext>
            </a:extLst>
          </p:cNvPr>
          <p:cNvSpPr txBox="1"/>
          <p:nvPr/>
        </p:nvSpPr>
        <p:spPr>
          <a:xfrm>
            <a:off x="7547123" y="5402652"/>
            <a:ext cx="3332432" cy="221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pl-PL" sz="1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seniorów nie potrzebuje pomocy</a:t>
            </a:r>
          </a:p>
        </p:txBody>
      </p:sp>
    </p:spTree>
    <p:extLst>
      <p:ext uri="{BB962C8B-B14F-4D97-AF65-F5344CB8AC3E}">
        <p14:creationId xmlns:p14="http://schemas.microsoft.com/office/powerpoint/2010/main" val="1746868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4C60CD48-1868-428E-9FEC-B0953A3B20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527488"/>
              </p:ext>
            </p:extLst>
          </p:nvPr>
        </p:nvGraphicFramePr>
        <p:xfrm>
          <a:off x="6270176" y="2029097"/>
          <a:ext cx="7184571" cy="4066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2" name="Prostokąt 51">
            <a:extLst>
              <a:ext uri="{FF2B5EF4-FFF2-40B4-BE49-F238E27FC236}">
                <a16:creationId xmlns:a16="http://schemas.microsoft.com/office/drawing/2014/main" xmlns="" id="{047321C1-F68F-4D87-8B1D-0F3B15F197A2}"/>
              </a:ext>
            </a:extLst>
          </p:cNvPr>
          <p:cNvSpPr/>
          <p:nvPr/>
        </p:nvSpPr>
        <p:spPr>
          <a:xfrm>
            <a:off x="287387" y="964852"/>
            <a:ext cx="468521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Zaspokojenie potrzeb życiowych </a:t>
            </a:r>
            <a:br>
              <a:rPr lang="pl-PL" sz="22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w trakcie </a:t>
            </a:r>
            <a:r>
              <a:rPr lang="pl-PL" sz="2200" b="1" dirty="0" err="1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</a:rPr>
              <a:t>lockdown’u</a:t>
            </a:r>
            <a:endParaRPr lang="pl-PL" sz="2200" b="1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algn="ctr"/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Suma odpowiedzi pozytywnych (zdecydowanie + raczej zaspokojone)</a:t>
            </a: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xmlns="" id="{F5081D85-332B-4CC2-B0AB-C2CF166E3E26}"/>
              </a:ext>
            </a:extLst>
          </p:cNvPr>
          <p:cNvSpPr/>
          <p:nvPr/>
        </p:nvSpPr>
        <p:spPr>
          <a:xfrm>
            <a:off x="2367051" y="2379548"/>
            <a:ext cx="15218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i="1" dirty="0">
                <a:solidFill>
                  <a:srgbClr val="000000"/>
                </a:solidFill>
              </a:rPr>
              <a:t>Zakup żywności</a:t>
            </a:r>
            <a:r>
              <a:rPr lang="pl-PL" sz="1600" i="1" dirty="0"/>
              <a:t> 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xmlns="" id="{F3F1A1BD-9B0C-450A-ACA8-5FA45DDA5D6F}"/>
              </a:ext>
            </a:extLst>
          </p:cNvPr>
          <p:cNvSpPr/>
          <p:nvPr/>
        </p:nvSpPr>
        <p:spPr>
          <a:xfrm>
            <a:off x="3037619" y="3757352"/>
            <a:ext cx="12602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i="1" dirty="0">
                <a:solidFill>
                  <a:srgbClr val="000000"/>
                </a:solidFill>
              </a:rPr>
              <a:t>Zakup leków</a:t>
            </a:r>
            <a:r>
              <a:rPr lang="pl-PL" sz="1600" i="1" dirty="0"/>
              <a:t> </a:t>
            </a:r>
          </a:p>
        </p:txBody>
      </p:sp>
      <p:sp>
        <p:nvSpPr>
          <p:cNvPr id="54" name="Prostokąt 53">
            <a:extLst>
              <a:ext uri="{FF2B5EF4-FFF2-40B4-BE49-F238E27FC236}">
                <a16:creationId xmlns:a16="http://schemas.microsoft.com/office/drawing/2014/main" xmlns="" id="{D2044144-487D-4BCD-BE8A-90692C4BC804}"/>
              </a:ext>
            </a:extLst>
          </p:cNvPr>
          <p:cNvSpPr/>
          <p:nvPr/>
        </p:nvSpPr>
        <p:spPr>
          <a:xfrm>
            <a:off x="3908482" y="5154435"/>
            <a:ext cx="2858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i="1" dirty="0">
                <a:solidFill>
                  <a:srgbClr val="000000"/>
                </a:solidFill>
              </a:rPr>
              <a:t>Poczucie bezpieczeństwa </a:t>
            </a:r>
            <a:br>
              <a:rPr lang="pl-PL" sz="1600" i="1" dirty="0">
                <a:solidFill>
                  <a:srgbClr val="000000"/>
                </a:solidFill>
              </a:rPr>
            </a:br>
            <a:r>
              <a:rPr lang="pl-PL" sz="1600" i="1" dirty="0">
                <a:solidFill>
                  <a:srgbClr val="000000"/>
                </a:solidFill>
              </a:rPr>
              <a:t>w miejscu zamieszkania</a:t>
            </a:r>
            <a:r>
              <a:rPr lang="pl-PL" sz="1600" i="1" dirty="0"/>
              <a:t> </a:t>
            </a:r>
          </a:p>
        </p:txBody>
      </p:sp>
      <p:graphicFrame>
        <p:nvGraphicFramePr>
          <p:cNvPr id="56" name="Wykres 55">
            <a:extLst>
              <a:ext uri="{FF2B5EF4-FFF2-40B4-BE49-F238E27FC236}">
                <a16:creationId xmlns:a16="http://schemas.microsoft.com/office/drawing/2014/main" xmlns="" id="{45D66361-7568-4AE3-B281-5EEA5EE257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76008"/>
              </p:ext>
            </p:extLst>
          </p:nvPr>
        </p:nvGraphicFramePr>
        <p:xfrm>
          <a:off x="461547" y="1828807"/>
          <a:ext cx="2682248" cy="143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7" name="Wykres 56">
            <a:extLst>
              <a:ext uri="{FF2B5EF4-FFF2-40B4-BE49-F238E27FC236}">
                <a16:creationId xmlns:a16="http://schemas.microsoft.com/office/drawing/2014/main" xmlns="" id="{A637566A-2050-42D4-B383-6884B3247C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635203"/>
              </p:ext>
            </p:extLst>
          </p:nvPr>
        </p:nvGraphicFramePr>
        <p:xfrm>
          <a:off x="1132115" y="3257012"/>
          <a:ext cx="2682248" cy="143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58" name="Wykres 57">
            <a:extLst>
              <a:ext uri="{FF2B5EF4-FFF2-40B4-BE49-F238E27FC236}">
                <a16:creationId xmlns:a16="http://schemas.microsoft.com/office/drawing/2014/main" xmlns="" id="{F847A5FB-ABAB-4D4B-A61F-EF1B0F301E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4283584"/>
              </p:ext>
            </p:extLst>
          </p:nvPr>
        </p:nvGraphicFramePr>
        <p:xfrm>
          <a:off x="1968143" y="4685217"/>
          <a:ext cx="2682248" cy="143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59" name="pole tekstowe 58">
            <a:extLst>
              <a:ext uri="{FF2B5EF4-FFF2-40B4-BE49-F238E27FC236}">
                <a16:creationId xmlns:a16="http://schemas.microsoft.com/office/drawing/2014/main" xmlns="" id="{FFC381BB-74AB-44CA-B420-E0A5EED7AF83}"/>
              </a:ext>
            </a:extLst>
          </p:cNvPr>
          <p:cNvSpPr txBox="1"/>
          <p:nvPr/>
        </p:nvSpPr>
        <p:spPr>
          <a:xfrm>
            <a:off x="1419693" y="2352784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92%</a:t>
            </a: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xmlns="" id="{447359E7-FC2B-40D9-BAA6-49A69291520B}"/>
              </a:ext>
            </a:extLst>
          </p:cNvPr>
          <p:cNvSpPr txBox="1"/>
          <p:nvPr/>
        </p:nvSpPr>
        <p:spPr>
          <a:xfrm>
            <a:off x="2090261" y="3763571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92%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:a16="http://schemas.microsoft.com/office/drawing/2014/main" xmlns="" id="{E8E9A82D-A42A-4F50-A3C6-5EB49DD0B03A}"/>
              </a:ext>
            </a:extLst>
          </p:cNvPr>
          <p:cNvSpPr txBox="1"/>
          <p:nvPr/>
        </p:nvSpPr>
        <p:spPr>
          <a:xfrm>
            <a:off x="2952415" y="5200485"/>
            <a:ext cx="7954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2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85%</a:t>
            </a:r>
          </a:p>
        </p:txBody>
      </p:sp>
      <p:sp>
        <p:nvSpPr>
          <p:cNvPr id="55" name="Prostokąt 54">
            <a:extLst>
              <a:ext uri="{FF2B5EF4-FFF2-40B4-BE49-F238E27FC236}">
                <a16:creationId xmlns:a16="http://schemas.microsoft.com/office/drawing/2014/main" xmlns="" id="{6B0283C5-B139-4FAB-9015-67041D450D50}"/>
              </a:ext>
            </a:extLst>
          </p:cNvPr>
          <p:cNvSpPr/>
          <p:nvPr/>
        </p:nvSpPr>
        <p:spPr>
          <a:xfrm>
            <a:off x="6090162" y="910974"/>
            <a:ext cx="5213559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200" b="1" dirty="0">
                <a:solidFill>
                  <a:schemeClr val="accent5">
                    <a:lumMod val="50000"/>
                  </a:schemeClr>
                </a:solidFill>
              </a:rPr>
              <a:t>Osoby pomagające w zaspokojeniu potrzeb w trakcie odgórnie narzuconych, ogólnopolskich ograniczeń</a:t>
            </a:r>
          </a:p>
          <a:p>
            <a:pPr algn="ctr"/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(poza osobami zamieszkujące wspólne gosp. domowe)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xmlns="" id="{AD8E41A8-DED9-4689-AF88-371100B8E326}"/>
              </a:ext>
            </a:extLst>
          </p:cNvPr>
          <p:cNvSpPr txBox="1"/>
          <p:nvPr/>
        </p:nvSpPr>
        <p:spPr>
          <a:xfrm>
            <a:off x="7874876" y="5429073"/>
            <a:ext cx="340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accent6">
                    <a:lumMod val="5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✘</a:t>
            </a:r>
            <a:endParaRPr lang="pl-PL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23373FD-1115-46D8-B385-74597306D375}"/>
              </a:ext>
            </a:extLst>
          </p:cNvPr>
          <p:cNvSpPr txBox="1"/>
          <p:nvPr/>
        </p:nvSpPr>
        <p:spPr>
          <a:xfrm>
            <a:off x="8634625" y="5676387"/>
            <a:ext cx="3494114" cy="221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00"/>
              </a:lnSpc>
            </a:pPr>
            <a:r>
              <a:rPr lang="pl-PL" sz="1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seniorów nie potrzebowało pomocy</a:t>
            </a:r>
          </a:p>
        </p:txBody>
      </p:sp>
    </p:spTree>
    <p:extLst>
      <p:ext uri="{BB962C8B-B14F-4D97-AF65-F5344CB8AC3E}">
        <p14:creationId xmlns:p14="http://schemas.microsoft.com/office/powerpoint/2010/main" val="3788843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4488675"/>
              </p:ext>
            </p:extLst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A1C9B9B5-4B57-4381-845B-BB51B0D74526}"/>
              </a:ext>
            </a:extLst>
          </p:cNvPr>
          <p:cNvSpPr/>
          <p:nvPr/>
        </p:nvSpPr>
        <p:spPr>
          <a:xfrm>
            <a:off x="-1" y="932505"/>
            <a:ext cx="4554583" cy="693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Formy wsparcia udzielane przez Miasto Białystok z których najczęściej korzystano</a:t>
            </a:r>
          </a:p>
          <a:p>
            <a:pPr algn="ctr">
              <a:lnSpc>
                <a:spcPts val="1600"/>
              </a:lnSpc>
            </a:pPr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Wskazania powyżej 5%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xmlns="" id="{30FDC6FE-4B42-493A-B0AB-B0B07240D1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038781"/>
              </p:ext>
            </p:extLst>
          </p:nvPr>
        </p:nvGraphicFramePr>
        <p:xfrm>
          <a:off x="-680247" y="1402080"/>
          <a:ext cx="4982283" cy="4591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:a16="http://schemas.microsoft.com/office/drawing/2014/main" xmlns="" id="{D0DD4E10-0FF2-4731-9F09-86855ADA8B07}"/>
              </a:ext>
            </a:extLst>
          </p:cNvPr>
          <p:cNvSpPr/>
          <p:nvPr/>
        </p:nvSpPr>
        <p:spPr>
          <a:xfrm>
            <a:off x="4350181" y="932505"/>
            <a:ext cx="3214899" cy="89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Co utrudnia  korzystanie                     z oferowanego przez </a:t>
            </a:r>
            <a:br>
              <a:rPr lang="pl-PL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Miasto Białystok wsparcia?</a:t>
            </a:r>
          </a:p>
          <a:p>
            <a:pPr algn="ctr">
              <a:lnSpc>
                <a:spcPts val="1600"/>
              </a:lnSpc>
            </a:pPr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Wskazania powyżej 10%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xmlns="" id="{0F6DB064-2B79-41A6-9362-5DE12C4C73F9}"/>
              </a:ext>
            </a:extLst>
          </p:cNvPr>
          <p:cNvGrpSpPr/>
          <p:nvPr/>
        </p:nvGrpSpPr>
        <p:grpSpPr>
          <a:xfrm>
            <a:off x="4900682" y="2008152"/>
            <a:ext cx="2353551" cy="666364"/>
            <a:chOff x="4513824" y="1663100"/>
            <a:chExt cx="2353551" cy="666364"/>
          </a:xfrm>
        </p:grpSpPr>
        <p:pic>
          <p:nvPicPr>
            <p:cNvPr id="8" name="Grafika 7" descr="Informacje">
              <a:extLst>
                <a:ext uri="{FF2B5EF4-FFF2-40B4-BE49-F238E27FC236}">
                  <a16:creationId xmlns:a16="http://schemas.microsoft.com/office/drawing/2014/main" xmlns="" id="{C39D75D1-3485-4D4A-ACD9-B21EDA90D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4592511" y="1663100"/>
              <a:ext cx="428958" cy="428958"/>
            </a:xfrm>
            <a:prstGeom prst="rect">
              <a:avLst/>
            </a:prstGeom>
          </p:spPr>
        </p:pic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xmlns="" id="{550B6415-5A36-47BC-B3CD-B435DCDDF0AA}"/>
                </a:ext>
              </a:extLst>
            </p:cNvPr>
            <p:cNvSpPr/>
            <p:nvPr/>
          </p:nvSpPr>
          <p:spPr>
            <a:xfrm>
              <a:off x="4513824" y="1958850"/>
              <a:ext cx="2353551" cy="370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>
                <a:lnSpc>
                  <a:spcPts val="1000"/>
                </a:lnSpc>
              </a:pPr>
              <a:r>
                <a:rPr lang="pl-PL" sz="1400" i="1" dirty="0"/>
                <a:t>         Brak informacji na temat oferowanych form wsparcia</a:t>
              </a:r>
              <a:endParaRPr lang="pl-PL" sz="14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xmlns="" id="{1AA17144-05B9-41BE-99E7-971177E3AFAF}"/>
                </a:ext>
              </a:extLst>
            </p:cNvPr>
            <p:cNvSpPr txBox="1"/>
            <p:nvPr/>
          </p:nvSpPr>
          <p:spPr>
            <a:xfrm>
              <a:off x="4794701" y="1694695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30%</a:t>
              </a:r>
            </a:p>
          </p:txBody>
        </p:sp>
      </p:grpSp>
      <p:grpSp>
        <p:nvGrpSpPr>
          <p:cNvPr id="24" name="Grupa 23">
            <a:extLst>
              <a:ext uri="{FF2B5EF4-FFF2-40B4-BE49-F238E27FC236}">
                <a16:creationId xmlns:a16="http://schemas.microsoft.com/office/drawing/2014/main" xmlns="" id="{B003FEEA-AB79-4B70-892C-C6D95F9A3606}"/>
              </a:ext>
            </a:extLst>
          </p:cNvPr>
          <p:cNvGrpSpPr/>
          <p:nvPr/>
        </p:nvGrpSpPr>
        <p:grpSpPr>
          <a:xfrm>
            <a:off x="4765444" y="2972225"/>
            <a:ext cx="2340744" cy="643022"/>
            <a:chOff x="7061392" y="1811710"/>
            <a:chExt cx="2340744" cy="643022"/>
          </a:xfrm>
        </p:grpSpPr>
        <p:pic>
          <p:nvPicPr>
            <p:cNvPr id="10" name="Grafika 9" descr="Zamykać">
              <a:extLst>
                <a:ext uri="{FF2B5EF4-FFF2-40B4-BE49-F238E27FC236}">
                  <a16:creationId xmlns:a16="http://schemas.microsoft.com/office/drawing/2014/main" xmlns="" id="{EEAAA813-5A8C-45F5-AB32-08EB7D222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7300311" y="1811710"/>
              <a:ext cx="410259" cy="410259"/>
            </a:xfrm>
            <a:prstGeom prst="rect">
              <a:avLst/>
            </a:prstGeom>
          </p:spPr>
        </p:pic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xmlns="" id="{14439CF3-5252-4260-AEDA-C3F4AA60EFF4}"/>
                </a:ext>
              </a:extLst>
            </p:cNvPr>
            <p:cNvSpPr/>
            <p:nvPr/>
          </p:nvSpPr>
          <p:spPr>
            <a:xfrm>
              <a:off x="7061392" y="2084118"/>
              <a:ext cx="2340744" cy="370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>
                <a:lnSpc>
                  <a:spcPts val="1000"/>
                </a:lnSpc>
              </a:pPr>
              <a:r>
                <a:rPr lang="pl-PL" sz="1400" i="1" dirty="0"/>
                <a:t>   Brak chęci do podejmowania aktywności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xmlns="" id="{670F491A-C23D-40A9-B384-1C3AD2570A9B}"/>
                </a:ext>
              </a:extLst>
            </p:cNvPr>
            <p:cNvSpPr txBox="1"/>
            <p:nvPr/>
          </p:nvSpPr>
          <p:spPr>
            <a:xfrm>
              <a:off x="7634377" y="1838467"/>
              <a:ext cx="87215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15%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xmlns="" id="{53035A62-AD90-40E9-86E8-8A1453130EC8}"/>
              </a:ext>
            </a:extLst>
          </p:cNvPr>
          <p:cNvGrpSpPr/>
          <p:nvPr/>
        </p:nvGrpSpPr>
        <p:grpSpPr>
          <a:xfrm>
            <a:off x="4979907" y="3784565"/>
            <a:ext cx="2152408" cy="707176"/>
            <a:chOff x="7980167" y="3459192"/>
            <a:chExt cx="2152408" cy="707176"/>
          </a:xfrm>
        </p:grpSpPr>
        <p:pic>
          <p:nvPicPr>
            <p:cNvPr id="12" name="Grafika 11" descr="Stoper">
              <a:extLst>
                <a:ext uri="{FF2B5EF4-FFF2-40B4-BE49-F238E27FC236}">
                  <a16:creationId xmlns:a16="http://schemas.microsoft.com/office/drawing/2014/main" xmlns="" id="{7802531E-6A7B-4FFE-9856-58D0371F3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8013945" y="3459192"/>
              <a:ext cx="414059" cy="414059"/>
            </a:xfrm>
            <a:prstGeom prst="rect">
              <a:avLst/>
            </a:prstGeom>
          </p:spPr>
        </p:pic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xmlns="" id="{2D89E4DE-5166-4AA8-85AA-13F51C092EC4}"/>
                </a:ext>
              </a:extLst>
            </p:cNvPr>
            <p:cNvSpPr/>
            <p:nvPr/>
          </p:nvSpPr>
          <p:spPr>
            <a:xfrm>
              <a:off x="7980167" y="3795754"/>
              <a:ext cx="2152408" cy="370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>
                <a:lnSpc>
                  <a:spcPts val="1000"/>
                </a:lnSpc>
              </a:pPr>
              <a:r>
                <a:rPr lang="pl-PL" sz="1400" i="1" dirty="0"/>
                <a:t>      Brak wolnego czasu na podejmowanie aktywności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xmlns="" id="{1A995F5D-395F-4B9F-8072-8D312C2FB010}"/>
                </a:ext>
              </a:extLst>
            </p:cNvPr>
            <p:cNvSpPr txBox="1"/>
            <p:nvPr/>
          </p:nvSpPr>
          <p:spPr>
            <a:xfrm>
              <a:off x="8179133" y="3534996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12%</a:t>
              </a:r>
            </a:p>
          </p:txBody>
        </p:sp>
      </p:grpSp>
      <p:grpSp>
        <p:nvGrpSpPr>
          <p:cNvPr id="23" name="Grupa 22">
            <a:extLst>
              <a:ext uri="{FF2B5EF4-FFF2-40B4-BE49-F238E27FC236}">
                <a16:creationId xmlns:a16="http://schemas.microsoft.com/office/drawing/2014/main" xmlns="" id="{30A45FA8-26E7-4EDA-BF49-7AEAC5CA772C}"/>
              </a:ext>
            </a:extLst>
          </p:cNvPr>
          <p:cNvGrpSpPr/>
          <p:nvPr/>
        </p:nvGrpSpPr>
        <p:grpSpPr>
          <a:xfrm>
            <a:off x="4823754" y="4694734"/>
            <a:ext cx="2186638" cy="525955"/>
            <a:chOff x="9518743" y="2382869"/>
            <a:chExt cx="2186638" cy="525955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xmlns="" id="{080E8B08-0479-47B0-9F3E-E80B201EB3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5014" y="2382869"/>
              <a:ext cx="198408" cy="335991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xmlns="" id="{AA6C2AF7-5A74-4632-928A-88DD94ECBDDA}"/>
                </a:ext>
              </a:extLst>
            </p:cNvPr>
            <p:cNvSpPr/>
            <p:nvPr/>
          </p:nvSpPr>
          <p:spPr>
            <a:xfrm>
              <a:off x="9518743" y="2666450"/>
              <a:ext cx="2186638" cy="2423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>
                <a:lnSpc>
                  <a:spcPts val="1000"/>
                </a:lnSpc>
              </a:pPr>
              <a:r>
                <a:rPr lang="pl-PL" sz="1400" i="1" dirty="0"/>
                <a:t>Zły stan zdrowia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xmlns="" id="{9374CEA9-5ECF-4676-852A-B5F43F7922C7}"/>
                </a:ext>
              </a:extLst>
            </p:cNvPr>
            <p:cNvSpPr txBox="1"/>
            <p:nvPr/>
          </p:nvSpPr>
          <p:spPr>
            <a:xfrm>
              <a:off x="9892915" y="2402059"/>
              <a:ext cx="1169917" cy="37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pl-PL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Times New Roman" panose="02020603050405020304" pitchFamily="18" charset="0"/>
                </a:rPr>
                <a:t>11%</a:t>
              </a:r>
            </a:p>
          </p:txBody>
        </p:sp>
      </p:grp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48505C10-5813-426E-A1F8-6BB80CC9F1CC}"/>
              </a:ext>
            </a:extLst>
          </p:cNvPr>
          <p:cNvCxnSpPr/>
          <p:nvPr/>
        </p:nvCxnSpPr>
        <p:spPr>
          <a:xfrm flipH="1">
            <a:off x="5251342" y="2841406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xmlns="" id="{87ADF78C-B65B-42BF-912D-E9688EF3B90D}"/>
              </a:ext>
            </a:extLst>
          </p:cNvPr>
          <p:cNvCxnSpPr>
            <a:cxnSpLocks/>
          </p:cNvCxnSpPr>
          <p:nvPr/>
        </p:nvCxnSpPr>
        <p:spPr>
          <a:xfrm flipH="1">
            <a:off x="5251342" y="3666810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xmlns="" id="{AEB72CF0-86A1-47AE-8752-DAA3AE880017}"/>
              </a:ext>
            </a:extLst>
          </p:cNvPr>
          <p:cNvCxnSpPr>
            <a:cxnSpLocks/>
          </p:cNvCxnSpPr>
          <p:nvPr/>
        </p:nvCxnSpPr>
        <p:spPr>
          <a:xfrm flipH="1">
            <a:off x="5251342" y="4518092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xmlns="" id="{0B432E13-0A2B-4558-9ADD-626F6F392D3A}"/>
              </a:ext>
            </a:extLst>
          </p:cNvPr>
          <p:cNvCxnSpPr/>
          <p:nvPr/>
        </p:nvCxnSpPr>
        <p:spPr>
          <a:xfrm>
            <a:off x="7374976" y="1043792"/>
            <a:ext cx="0" cy="4896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xmlns="" id="{ECF40955-9FBF-4B14-A1E0-9F4DD12CA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621504"/>
              </p:ext>
            </p:extLst>
          </p:nvPr>
        </p:nvGraphicFramePr>
        <p:xfrm>
          <a:off x="7755149" y="1565229"/>
          <a:ext cx="4364966" cy="4465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3694">
                  <a:extLst>
                    <a:ext uri="{9D8B030D-6E8A-4147-A177-3AD203B41FA5}">
                      <a16:colId xmlns:a16="http://schemas.microsoft.com/office/drawing/2014/main" xmlns="" val="2719130164"/>
                    </a:ext>
                  </a:extLst>
                </a:gridCol>
                <a:gridCol w="3471272">
                  <a:extLst>
                    <a:ext uri="{9D8B030D-6E8A-4147-A177-3AD203B41FA5}">
                      <a16:colId xmlns:a16="http://schemas.microsoft.com/office/drawing/2014/main" xmlns="" val="3349401146"/>
                    </a:ext>
                  </a:extLst>
                </a:gridCol>
              </a:tblGrid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i="1" u="none" strike="noStrike" dirty="0">
                          <a:effectLst/>
                        </a:rPr>
                        <a:t>„</a:t>
                      </a:r>
                      <a:r>
                        <a:rPr lang="pl-PL" sz="1400" i="1" u="none" strike="noStrike" dirty="0" err="1">
                          <a:effectLst/>
                        </a:rPr>
                        <a:t>Seniorada</a:t>
                      </a:r>
                      <a:r>
                        <a:rPr lang="pl-PL" sz="1400" i="1" u="none" strike="noStrike" dirty="0">
                          <a:effectLst/>
                        </a:rPr>
                        <a:t>” </a:t>
                      </a:r>
                      <a:r>
                        <a:rPr lang="pl-PL" sz="1100" i="1" u="none" strike="noStrike" dirty="0">
                          <a:effectLst/>
                        </a:rPr>
                        <a:t>– cykl wydarzeń kulturalnych, sportowych</a:t>
                      </a:r>
                      <a:endParaRPr lang="pl-PL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218470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4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i="1" u="none" strike="noStrike" dirty="0">
                          <a:effectLst/>
                        </a:rPr>
                        <a:t>Wypożyczalnia sprzętu rehabilitacyjnego</a:t>
                      </a:r>
                      <a:endParaRPr lang="pl-PL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3385534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i="1" u="none" strike="noStrike" dirty="0">
                          <a:effectLst/>
                        </a:rPr>
                        <a:t>„Fryzjer dla seniorów” </a:t>
                      </a:r>
                      <a:endParaRPr lang="pl-PL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90255462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i="1" u="none" strike="noStrike" dirty="0">
                          <a:effectLst/>
                        </a:rPr>
                        <a:t>„</a:t>
                      </a:r>
                      <a:r>
                        <a:rPr lang="pl-PL" sz="1400" i="1" u="none" strike="noStrike" dirty="0">
                          <a:effectLst/>
                        </a:rPr>
                        <a:t>Infolinia dla seniora” </a:t>
                      </a:r>
                      <a:r>
                        <a:rPr lang="pl-PL" sz="1100" i="1" u="none" strike="noStrike" dirty="0">
                          <a:effectLst/>
                        </a:rPr>
                        <a:t>- telefoniczna informacja o formach wsparcia dla seniorów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91848059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i="1" u="none" strike="noStrike" dirty="0">
                          <a:effectLst/>
                        </a:rPr>
                        <a:t>„Pielęgnacja rąk i stóp dla seniorów” </a:t>
                      </a:r>
                      <a:endParaRPr lang="pl-PL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03019986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i="1" u="none" strike="noStrike" dirty="0">
                          <a:effectLst/>
                        </a:rPr>
                        <a:t>„Pomoc przy sprzątaniu mieszkania seniora” </a:t>
                      </a:r>
                      <a:endParaRPr lang="pl-PL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11467913"/>
                  </a:ext>
                </a:extLst>
              </a:tr>
              <a:tr h="53360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8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i="1" u="none" strike="noStrike" dirty="0">
                          <a:effectLst/>
                        </a:rPr>
                        <a:t>„Książka, film, audiobook dla seniora”</a:t>
                      </a:r>
                      <a:r>
                        <a:rPr lang="pl-PL" sz="1050" i="1" u="none" strike="noStrike" dirty="0">
                          <a:effectLst/>
                        </a:rPr>
                        <a:t> </a:t>
                      </a:r>
                      <a:r>
                        <a:rPr lang="pl-PL" sz="1100" i="1" u="none" strike="noStrike" dirty="0">
                          <a:effectLst/>
                        </a:rPr>
                        <a:t>– bezpłatne wypożyczenie i dostarczenie z biblioteki książek, filmów, audiobooków</a:t>
                      </a:r>
                      <a:endParaRPr lang="pl-PL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32494896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i="1" u="none" strike="noStrike" dirty="0">
                          <a:effectLst/>
                        </a:rPr>
                        <a:t>„Telefon życzliwości dla seniora” </a:t>
                      </a:r>
                      <a:endParaRPr lang="pl-PL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034745"/>
                  </a:ext>
                </a:extLst>
              </a:tr>
            </a:tbl>
          </a:graphicData>
        </a:graphic>
      </p:graphicFrame>
      <p:sp>
        <p:nvSpPr>
          <p:cNvPr id="43" name="pole tekstowe 42">
            <a:extLst>
              <a:ext uri="{FF2B5EF4-FFF2-40B4-BE49-F238E27FC236}">
                <a16:creationId xmlns:a16="http://schemas.microsoft.com/office/drawing/2014/main" xmlns="" id="{BA382929-6BCC-4BD9-97D2-DCB08E4FAA06}"/>
              </a:ext>
            </a:extLst>
          </p:cNvPr>
          <p:cNvSpPr txBox="1"/>
          <p:nvPr/>
        </p:nvSpPr>
        <p:spPr>
          <a:xfrm>
            <a:off x="4978776" y="5387005"/>
            <a:ext cx="340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accent5">
                    <a:lumMod val="5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✘</a:t>
            </a:r>
            <a:endParaRPr lang="pl-PL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xmlns="" id="{FB8FDF23-6687-4D3D-9425-5B78901509D4}"/>
              </a:ext>
            </a:extLst>
          </p:cNvPr>
          <p:cNvSpPr txBox="1"/>
          <p:nvPr/>
        </p:nvSpPr>
        <p:spPr>
          <a:xfrm>
            <a:off x="5270169" y="5491457"/>
            <a:ext cx="724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59%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xmlns="" id="{18AD5529-1F85-410B-953D-42F115216FC1}"/>
              </a:ext>
            </a:extLst>
          </p:cNvPr>
          <p:cNvSpPr txBox="1"/>
          <p:nvPr/>
        </p:nvSpPr>
        <p:spPr>
          <a:xfrm>
            <a:off x="5282648" y="5821176"/>
            <a:ext cx="1702046" cy="334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pl-PL" sz="1200" i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Nie ma potrzeby korzystania ze wsparcia</a:t>
            </a:r>
          </a:p>
        </p:txBody>
      </p: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xmlns="" id="{79CF186B-68AB-4ADC-BDEE-AA2F79A8C6B6}"/>
              </a:ext>
            </a:extLst>
          </p:cNvPr>
          <p:cNvCxnSpPr>
            <a:cxnSpLocks/>
          </p:cNvCxnSpPr>
          <p:nvPr/>
        </p:nvCxnSpPr>
        <p:spPr>
          <a:xfrm flipH="1">
            <a:off x="5251342" y="5343495"/>
            <a:ext cx="122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Łącznik prosty 52">
            <a:extLst>
              <a:ext uri="{FF2B5EF4-FFF2-40B4-BE49-F238E27FC236}">
                <a16:creationId xmlns:a16="http://schemas.microsoft.com/office/drawing/2014/main" xmlns="" id="{20B6E643-107F-4A3A-B114-373B1841E42F}"/>
              </a:ext>
            </a:extLst>
          </p:cNvPr>
          <p:cNvCxnSpPr>
            <a:cxnSpLocks/>
          </p:cNvCxnSpPr>
          <p:nvPr/>
        </p:nvCxnSpPr>
        <p:spPr>
          <a:xfrm flipH="1">
            <a:off x="7552840" y="2130556"/>
            <a:ext cx="1296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xmlns="" id="{D0EC1192-4A85-4A4A-9DE0-718E04CBA909}"/>
              </a:ext>
            </a:extLst>
          </p:cNvPr>
          <p:cNvCxnSpPr>
            <a:cxnSpLocks/>
          </p:cNvCxnSpPr>
          <p:nvPr/>
        </p:nvCxnSpPr>
        <p:spPr>
          <a:xfrm flipH="1">
            <a:off x="7606840" y="2738837"/>
            <a:ext cx="1188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xmlns="" id="{EEE546FC-8D81-4706-A57F-6013657F3D71}"/>
              </a:ext>
            </a:extLst>
          </p:cNvPr>
          <p:cNvCxnSpPr>
            <a:cxnSpLocks/>
          </p:cNvCxnSpPr>
          <p:nvPr/>
        </p:nvCxnSpPr>
        <p:spPr>
          <a:xfrm flipH="1">
            <a:off x="7660840" y="3295360"/>
            <a:ext cx="1080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>
            <a:extLst>
              <a:ext uri="{FF2B5EF4-FFF2-40B4-BE49-F238E27FC236}">
                <a16:creationId xmlns:a16="http://schemas.microsoft.com/office/drawing/2014/main" xmlns="" id="{912A5C8B-EF7D-4B7D-B8D5-1560AC58DAF7}"/>
              </a:ext>
            </a:extLst>
          </p:cNvPr>
          <p:cNvCxnSpPr>
            <a:cxnSpLocks/>
          </p:cNvCxnSpPr>
          <p:nvPr/>
        </p:nvCxnSpPr>
        <p:spPr>
          <a:xfrm flipH="1">
            <a:off x="7714840" y="3843250"/>
            <a:ext cx="972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56">
            <a:extLst>
              <a:ext uri="{FF2B5EF4-FFF2-40B4-BE49-F238E27FC236}">
                <a16:creationId xmlns:a16="http://schemas.microsoft.com/office/drawing/2014/main" xmlns="" id="{EDC33E54-2239-488C-AAA3-F7AE326B55C3}"/>
              </a:ext>
            </a:extLst>
          </p:cNvPr>
          <p:cNvCxnSpPr>
            <a:cxnSpLocks/>
          </p:cNvCxnSpPr>
          <p:nvPr/>
        </p:nvCxnSpPr>
        <p:spPr>
          <a:xfrm flipH="1">
            <a:off x="7768840" y="4399771"/>
            <a:ext cx="86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58">
            <a:extLst>
              <a:ext uri="{FF2B5EF4-FFF2-40B4-BE49-F238E27FC236}">
                <a16:creationId xmlns:a16="http://schemas.microsoft.com/office/drawing/2014/main" xmlns="" id="{EC99620D-22D0-4780-82ED-479326FFEFDA}"/>
              </a:ext>
            </a:extLst>
          </p:cNvPr>
          <p:cNvCxnSpPr>
            <a:cxnSpLocks/>
          </p:cNvCxnSpPr>
          <p:nvPr/>
        </p:nvCxnSpPr>
        <p:spPr>
          <a:xfrm flipH="1">
            <a:off x="7822840" y="4940358"/>
            <a:ext cx="756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659BCA77-632A-4937-A064-ACC29BDB6C65}"/>
              </a:ext>
            </a:extLst>
          </p:cNvPr>
          <p:cNvCxnSpPr>
            <a:cxnSpLocks/>
          </p:cNvCxnSpPr>
          <p:nvPr/>
        </p:nvCxnSpPr>
        <p:spPr>
          <a:xfrm flipH="1">
            <a:off x="7876840" y="5532706"/>
            <a:ext cx="648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xmlns="" id="{7BDD6C45-1AD5-4A6C-8F48-2485100170E8}"/>
              </a:ext>
            </a:extLst>
          </p:cNvPr>
          <p:cNvCxnSpPr/>
          <p:nvPr/>
        </p:nvCxnSpPr>
        <p:spPr>
          <a:xfrm>
            <a:off x="4484316" y="1061044"/>
            <a:ext cx="0" cy="4896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rostokąt 60">
            <a:extLst>
              <a:ext uri="{FF2B5EF4-FFF2-40B4-BE49-F238E27FC236}">
                <a16:creationId xmlns:a16="http://schemas.microsoft.com/office/drawing/2014/main" xmlns="" id="{1AC48832-A1E9-46A5-9991-441F31E22C5D}"/>
              </a:ext>
            </a:extLst>
          </p:cNvPr>
          <p:cNvSpPr/>
          <p:nvPr/>
        </p:nvSpPr>
        <p:spPr>
          <a:xfrm>
            <a:off x="9100520" y="5994327"/>
            <a:ext cx="1836877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ts val="1000"/>
              </a:lnSpc>
            </a:pPr>
            <a:r>
              <a:rPr lang="pl-PL" sz="1100" i="1" dirty="0">
                <a:solidFill>
                  <a:schemeClr val="bg1">
                    <a:lumMod val="50000"/>
                  </a:schemeClr>
                </a:solidFill>
              </a:rPr>
              <a:t>seniorów nie miało zdania</a:t>
            </a:r>
            <a:endParaRPr lang="pl-PL" sz="11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xmlns="" id="{4D9755CD-991B-4D0D-8CA5-5104BCD07FEF}"/>
              </a:ext>
            </a:extLst>
          </p:cNvPr>
          <p:cNvSpPr txBox="1"/>
          <p:nvPr/>
        </p:nvSpPr>
        <p:spPr>
          <a:xfrm>
            <a:off x="8536713" y="5936842"/>
            <a:ext cx="795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39%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xmlns="" id="{F3E14525-83F5-42AF-87EF-5B28EBEC157D}"/>
              </a:ext>
            </a:extLst>
          </p:cNvPr>
          <p:cNvSpPr/>
          <p:nvPr/>
        </p:nvSpPr>
        <p:spPr>
          <a:xfrm>
            <a:off x="7582784" y="932505"/>
            <a:ext cx="4485735" cy="710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Z jakich form wsparcia chciałaby Pan/Pani korzystać w przyszłości, gdyby w mieście Białystok pojawiłyby się poniższe propozycje?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xmlns="" id="{96EB0925-DD2D-447B-B953-2B80F3F62760}"/>
              </a:ext>
            </a:extLst>
          </p:cNvPr>
          <p:cNvSpPr txBox="1"/>
          <p:nvPr/>
        </p:nvSpPr>
        <p:spPr>
          <a:xfrm>
            <a:off x="1022534" y="5772315"/>
            <a:ext cx="340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rgbClr val="FF99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✘</a:t>
            </a:r>
            <a:endParaRPr lang="pl-PL" sz="2800" dirty="0">
              <a:solidFill>
                <a:srgbClr val="FF9900"/>
              </a:solidFill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xmlns="" id="{3172E83D-FF0D-496A-B3A5-FB08E0D63998}"/>
              </a:ext>
            </a:extLst>
          </p:cNvPr>
          <p:cNvSpPr txBox="1"/>
          <p:nvPr/>
        </p:nvSpPr>
        <p:spPr>
          <a:xfrm>
            <a:off x="1262165" y="5833637"/>
            <a:ext cx="724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9900"/>
                </a:solidFill>
                <a:cs typeface="Times New Roman" panose="02020603050405020304" pitchFamily="18" charset="0"/>
              </a:rPr>
              <a:t>47%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96B8505F-3607-4BBB-8774-4C8C943319AC}"/>
              </a:ext>
            </a:extLst>
          </p:cNvPr>
          <p:cNvSpPr txBox="1"/>
          <p:nvPr/>
        </p:nvSpPr>
        <p:spPr>
          <a:xfrm>
            <a:off x="1771530" y="5929955"/>
            <a:ext cx="2274265" cy="21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"/>
              </a:lnSpc>
            </a:pPr>
            <a:r>
              <a:rPr lang="pl-PL" sz="1100" i="1" dirty="0">
                <a:solidFill>
                  <a:srgbClr val="FF9900"/>
                </a:solidFill>
                <a:cs typeface="Times New Roman" panose="02020603050405020304" pitchFamily="18" charset="0"/>
              </a:rPr>
              <a:t>seniorów nie korzystało ze wsparcia</a:t>
            </a:r>
          </a:p>
        </p:txBody>
      </p:sp>
    </p:spTree>
    <p:extLst>
      <p:ext uri="{BB962C8B-B14F-4D97-AF65-F5344CB8AC3E}">
        <p14:creationId xmlns:p14="http://schemas.microsoft.com/office/powerpoint/2010/main" val="1909924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923468"/>
              </p:ext>
            </p:extLst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8" name="Wykres 47">
            <a:extLst>
              <a:ext uri="{FF2B5EF4-FFF2-40B4-BE49-F238E27FC236}">
                <a16:creationId xmlns:a16="http://schemas.microsoft.com/office/drawing/2014/main" xmlns="" id="{7B59A289-113F-49A1-BBB5-3A2874A55C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371794"/>
              </p:ext>
            </p:extLst>
          </p:nvPr>
        </p:nvGraphicFramePr>
        <p:xfrm>
          <a:off x="957958" y="2342035"/>
          <a:ext cx="2590464" cy="2412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0" name="pole tekstowe 49">
            <a:extLst>
              <a:ext uri="{FF2B5EF4-FFF2-40B4-BE49-F238E27FC236}">
                <a16:creationId xmlns:a16="http://schemas.microsoft.com/office/drawing/2014/main" xmlns="" id="{CE95AF2F-4399-4A4C-A0F7-5F10FA297CE2}"/>
              </a:ext>
            </a:extLst>
          </p:cNvPr>
          <p:cNvSpPr txBox="1"/>
          <p:nvPr/>
        </p:nvSpPr>
        <p:spPr>
          <a:xfrm>
            <a:off x="1864207" y="3274866"/>
            <a:ext cx="7954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6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14%</a:t>
            </a:r>
          </a:p>
        </p:txBody>
      </p:sp>
      <p:sp>
        <p:nvSpPr>
          <p:cNvPr id="51" name="Prostokąt 50">
            <a:extLst>
              <a:ext uri="{FF2B5EF4-FFF2-40B4-BE49-F238E27FC236}">
                <a16:creationId xmlns:a16="http://schemas.microsoft.com/office/drawing/2014/main" xmlns="" id="{B4DBCCAD-CD91-4CE2-B8F3-8E70C276E7D7}"/>
              </a:ext>
            </a:extLst>
          </p:cNvPr>
          <p:cNvSpPr/>
          <p:nvPr/>
        </p:nvSpPr>
        <p:spPr>
          <a:xfrm>
            <a:off x="1572307" y="4765703"/>
            <a:ext cx="140604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ts val="1000"/>
              </a:lnSpc>
            </a:pPr>
            <a:r>
              <a:rPr lang="pl-PL" sz="1100" i="1" dirty="0"/>
              <a:t>36% odp. „nie wiem”</a:t>
            </a:r>
            <a:endParaRPr lang="pl-PL" sz="11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11AE1E74-C3C4-4596-903E-B68CE4EAE89F}"/>
              </a:ext>
            </a:extLst>
          </p:cNvPr>
          <p:cNvSpPr/>
          <p:nvPr/>
        </p:nvSpPr>
        <p:spPr>
          <a:xfrm>
            <a:off x="4787000" y="863334"/>
            <a:ext cx="7474671" cy="1028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200" b="1" dirty="0">
                <a:solidFill>
                  <a:schemeClr val="accent5">
                    <a:lumMod val="50000"/>
                  </a:schemeClr>
                </a:solidFill>
              </a:rPr>
              <a:t>Jeżeli miasto Białystok dofinansowywałby realizację różnego rodzaju form aktywizacji dla osób starszych, to w jakich rodzajach aktywności najchętniej by Pan/Pani uczestniczył/a? </a:t>
            </a:r>
          </a:p>
          <a:p>
            <a:pPr algn="ctr">
              <a:lnSpc>
                <a:spcPts val="1300"/>
              </a:lnSpc>
            </a:pPr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Wskazania powyżej 15%</a:t>
            </a:r>
          </a:p>
        </p:txBody>
      </p:sp>
      <p:grpSp>
        <p:nvGrpSpPr>
          <p:cNvPr id="70" name="Grupa 69">
            <a:extLst>
              <a:ext uri="{FF2B5EF4-FFF2-40B4-BE49-F238E27FC236}">
                <a16:creationId xmlns:a16="http://schemas.microsoft.com/office/drawing/2014/main" xmlns="" id="{3EC4B438-CB35-4A7C-9A2F-9D27D7A1E83C}"/>
              </a:ext>
            </a:extLst>
          </p:cNvPr>
          <p:cNvGrpSpPr/>
          <p:nvPr/>
        </p:nvGrpSpPr>
        <p:grpSpPr>
          <a:xfrm>
            <a:off x="4734687" y="1989138"/>
            <a:ext cx="2432467" cy="1221470"/>
            <a:chOff x="1581507" y="3185468"/>
            <a:chExt cx="2432467" cy="1221470"/>
          </a:xfrm>
        </p:grpSpPr>
        <p:pic>
          <p:nvPicPr>
            <p:cNvPr id="11" name="Grafika 10" descr="Medyczne">
              <a:extLst>
                <a:ext uri="{FF2B5EF4-FFF2-40B4-BE49-F238E27FC236}">
                  <a16:creationId xmlns:a16="http://schemas.microsoft.com/office/drawing/2014/main" xmlns="" id="{E3193B11-C259-41F3-AF90-92364DACB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625691" y="3185468"/>
              <a:ext cx="470527" cy="470527"/>
            </a:xfrm>
            <a:prstGeom prst="rect">
              <a:avLst/>
            </a:prstGeom>
          </p:spPr>
        </p:pic>
        <p:sp>
          <p:nvSpPr>
            <p:cNvPr id="67" name="Prostokąt 66">
              <a:extLst>
                <a:ext uri="{FF2B5EF4-FFF2-40B4-BE49-F238E27FC236}">
                  <a16:creationId xmlns:a16="http://schemas.microsoft.com/office/drawing/2014/main" xmlns="" id="{34A24381-8D55-44DB-A36D-837001B2D729}"/>
                </a:ext>
              </a:extLst>
            </p:cNvPr>
            <p:cNvSpPr/>
            <p:nvPr/>
          </p:nvSpPr>
          <p:spPr>
            <a:xfrm>
              <a:off x="1581507" y="3587483"/>
              <a:ext cx="2432467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ts val="1400"/>
                </a:lnSpc>
              </a:pPr>
              <a:r>
                <a:rPr lang="pl-PL" sz="1400" i="1" dirty="0"/>
                <a:t>Profilaktyka i ochrona zdrowia: zajęcia ze specjalistami, szczepienia przeciwko grypie, rehabilitacja lecznicza, itp.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9" name="pole tekstowe 68">
              <a:extLst>
                <a:ext uri="{FF2B5EF4-FFF2-40B4-BE49-F238E27FC236}">
                  <a16:creationId xmlns:a16="http://schemas.microsoft.com/office/drawing/2014/main" xmlns="" id="{77F40B77-7C5B-4353-B06B-EA1E05A4ADB2}"/>
                </a:ext>
              </a:extLst>
            </p:cNvPr>
            <p:cNvSpPr txBox="1"/>
            <p:nvPr/>
          </p:nvSpPr>
          <p:spPr>
            <a:xfrm>
              <a:off x="1983520" y="3197003"/>
              <a:ext cx="9434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44%</a:t>
              </a: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xmlns="" id="{59399C5B-FAF6-4167-A327-E957C905066F}"/>
              </a:ext>
            </a:extLst>
          </p:cNvPr>
          <p:cNvGrpSpPr/>
          <p:nvPr/>
        </p:nvGrpSpPr>
        <p:grpSpPr>
          <a:xfrm>
            <a:off x="7489869" y="2421732"/>
            <a:ext cx="2220183" cy="1007976"/>
            <a:chOff x="1431356" y="4489415"/>
            <a:chExt cx="2220183" cy="1007976"/>
          </a:xfrm>
        </p:grpSpPr>
        <p:pic>
          <p:nvPicPr>
            <p:cNvPr id="28" name="Grafika 27" descr="Teatr">
              <a:extLst>
                <a:ext uri="{FF2B5EF4-FFF2-40B4-BE49-F238E27FC236}">
                  <a16:creationId xmlns:a16="http://schemas.microsoft.com/office/drawing/2014/main" xmlns="" id="{1434DF23-0D5A-4E26-8F13-72D4727D5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547058" y="4527041"/>
              <a:ext cx="411948" cy="411948"/>
            </a:xfrm>
            <a:prstGeom prst="rect">
              <a:avLst/>
            </a:prstGeom>
          </p:spPr>
        </p:pic>
        <p:sp>
          <p:nvSpPr>
            <p:cNvPr id="68" name="Prostokąt 67">
              <a:extLst>
                <a:ext uri="{FF2B5EF4-FFF2-40B4-BE49-F238E27FC236}">
                  <a16:creationId xmlns:a16="http://schemas.microsoft.com/office/drawing/2014/main" xmlns="" id="{36EC7BD3-7349-41D3-9D54-1FF469FE75A8}"/>
                </a:ext>
              </a:extLst>
            </p:cNvPr>
            <p:cNvSpPr/>
            <p:nvPr/>
          </p:nvSpPr>
          <p:spPr>
            <a:xfrm>
              <a:off x="1431356" y="4857472"/>
              <a:ext cx="2220183" cy="639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ts val="1400"/>
                </a:lnSpc>
              </a:pPr>
              <a:r>
                <a:rPr lang="pl-PL" sz="1400" i="1" dirty="0"/>
                <a:t>Zajęcia kulturalne </a:t>
              </a:r>
              <a:br>
                <a:rPr lang="pl-PL" sz="1400" i="1" dirty="0"/>
              </a:br>
              <a:r>
                <a:rPr lang="pl-PL" sz="1400" i="1" dirty="0"/>
                <a:t>(np. projekcje filmowe, spektakle, koncerty)</a:t>
              </a:r>
            </a:p>
          </p:txBody>
        </p:sp>
        <p:sp>
          <p:nvSpPr>
            <p:cNvPr id="71" name="pole tekstowe 70">
              <a:extLst>
                <a:ext uri="{FF2B5EF4-FFF2-40B4-BE49-F238E27FC236}">
                  <a16:creationId xmlns:a16="http://schemas.microsoft.com/office/drawing/2014/main" xmlns="" id="{3710BB47-B83F-4103-A4A9-996CC31C9AEC}"/>
                </a:ext>
              </a:extLst>
            </p:cNvPr>
            <p:cNvSpPr txBox="1"/>
            <p:nvPr/>
          </p:nvSpPr>
          <p:spPr>
            <a:xfrm>
              <a:off x="1971857" y="4489415"/>
              <a:ext cx="79547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30%</a:t>
              </a:r>
            </a:p>
          </p:txBody>
        </p:sp>
      </p:grpSp>
      <p:grpSp>
        <p:nvGrpSpPr>
          <p:cNvPr id="75" name="Grupa 74">
            <a:extLst>
              <a:ext uri="{FF2B5EF4-FFF2-40B4-BE49-F238E27FC236}">
                <a16:creationId xmlns:a16="http://schemas.microsoft.com/office/drawing/2014/main" xmlns="" id="{E05A669B-E59E-4378-9E18-E7A651309C66}"/>
              </a:ext>
            </a:extLst>
          </p:cNvPr>
          <p:cNvGrpSpPr/>
          <p:nvPr/>
        </p:nvGrpSpPr>
        <p:grpSpPr>
          <a:xfrm>
            <a:off x="9865951" y="2012552"/>
            <a:ext cx="2204123" cy="1026089"/>
            <a:chOff x="3297599" y="4161083"/>
            <a:chExt cx="2204123" cy="1026089"/>
          </a:xfrm>
        </p:grpSpPr>
        <p:pic>
          <p:nvPicPr>
            <p:cNvPr id="32" name="Grafika 31" descr="Pływanie">
              <a:extLst>
                <a:ext uri="{FF2B5EF4-FFF2-40B4-BE49-F238E27FC236}">
                  <a16:creationId xmlns:a16="http://schemas.microsoft.com/office/drawing/2014/main" xmlns="" id="{B0567C42-ED38-48A7-A9D9-A8A2147DF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3395598" y="4161083"/>
              <a:ext cx="508186" cy="508186"/>
            </a:xfrm>
            <a:prstGeom prst="rect">
              <a:avLst/>
            </a:prstGeom>
          </p:spPr>
        </p:pic>
        <p:sp>
          <p:nvSpPr>
            <p:cNvPr id="73" name="Prostokąt 72">
              <a:extLst>
                <a:ext uri="{FF2B5EF4-FFF2-40B4-BE49-F238E27FC236}">
                  <a16:creationId xmlns:a16="http://schemas.microsoft.com/office/drawing/2014/main" xmlns="" id="{1C8D8947-10EC-4DAD-A3DA-23A20EFE2B94}"/>
                </a:ext>
              </a:extLst>
            </p:cNvPr>
            <p:cNvSpPr/>
            <p:nvPr/>
          </p:nvSpPr>
          <p:spPr>
            <a:xfrm>
              <a:off x="3297599" y="4547253"/>
              <a:ext cx="2204123" cy="639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ts val="1400"/>
                </a:lnSpc>
              </a:pPr>
              <a:r>
                <a:rPr lang="pl-PL" sz="1400" i="1" dirty="0"/>
                <a:t>Zajęcia sportowe </a:t>
              </a:r>
              <a:br>
                <a:rPr lang="pl-PL" sz="1400" i="1" dirty="0"/>
              </a:br>
              <a:r>
                <a:rPr lang="pl-PL" sz="1400" i="1" dirty="0"/>
                <a:t>(np. basen, </a:t>
              </a:r>
              <a:r>
                <a:rPr lang="pl-PL" sz="1400" i="1" dirty="0" err="1"/>
                <a:t>nordic</a:t>
              </a:r>
              <a:r>
                <a:rPr lang="pl-PL" sz="1400" i="1" dirty="0"/>
                <a:t> </a:t>
              </a:r>
              <a:r>
                <a:rPr lang="pl-PL" sz="1400" i="1" dirty="0" err="1"/>
                <a:t>walking</a:t>
              </a:r>
              <a:r>
                <a:rPr lang="pl-PL" sz="1400" i="1" dirty="0"/>
                <a:t>, taniec, aerobik)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4" name="pole tekstowe 73">
              <a:extLst>
                <a:ext uri="{FF2B5EF4-FFF2-40B4-BE49-F238E27FC236}">
                  <a16:creationId xmlns:a16="http://schemas.microsoft.com/office/drawing/2014/main" xmlns="" id="{AD992067-5F71-41FF-8CF7-5396D775A0EA}"/>
                </a:ext>
              </a:extLst>
            </p:cNvPr>
            <p:cNvSpPr txBox="1"/>
            <p:nvPr/>
          </p:nvSpPr>
          <p:spPr>
            <a:xfrm>
              <a:off x="3862647" y="4184448"/>
              <a:ext cx="79547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28%</a:t>
              </a:r>
            </a:p>
          </p:txBody>
        </p:sp>
      </p:grpSp>
      <p:grpSp>
        <p:nvGrpSpPr>
          <p:cNvPr id="94" name="Grupa 93">
            <a:extLst>
              <a:ext uri="{FF2B5EF4-FFF2-40B4-BE49-F238E27FC236}">
                <a16:creationId xmlns:a16="http://schemas.microsoft.com/office/drawing/2014/main" xmlns="" id="{3F7DB64F-CCEC-48D6-8B29-8273A310466A}"/>
              </a:ext>
            </a:extLst>
          </p:cNvPr>
          <p:cNvGrpSpPr/>
          <p:nvPr/>
        </p:nvGrpSpPr>
        <p:grpSpPr>
          <a:xfrm>
            <a:off x="8908694" y="3652855"/>
            <a:ext cx="2604034" cy="878257"/>
            <a:chOff x="1579684" y="3953884"/>
            <a:chExt cx="2604034" cy="878257"/>
          </a:xfrm>
        </p:grpSpPr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xmlns="" id="{970D241B-6A4A-4868-8DB8-D3855259D7AB}"/>
                </a:ext>
              </a:extLst>
            </p:cNvPr>
            <p:cNvGrpSpPr/>
            <p:nvPr/>
          </p:nvGrpSpPr>
          <p:grpSpPr>
            <a:xfrm>
              <a:off x="1617560" y="3953884"/>
              <a:ext cx="633271" cy="451791"/>
              <a:chOff x="1415339" y="3366743"/>
              <a:chExt cx="655276" cy="485733"/>
            </a:xfrm>
          </p:grpSpPr>
          <p:pic>
            <p:nvPicPr>
              <p:cNvPr id="64" name="Grafika 63" descr="Chodzenie">
                <a:extLst>
                  <a:ext uri="{FF2B5EF4-FFF2-40B4-BE49-F238E27FC236}">
                    <a16:creationId xmlns:a16="http://schemas.microsoft.com/office/drawing/2014/main" xmlns="" id="{20625682-BEB3-4040-8242-C41EEA370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5"/>
                  </a:ext>
                </a:extLst>
              </a:blip>
              <a:stretch>
                <a:fillRect/>
              </a:stretch>
            </p:blipFill>
            <p:spPr>
              <a:xfrm>
                <a:off x="1415339" y="3543136"/>
                <a:ext cx="299104" cy="299104"/>
              </a:xfrm>
              <a:prstGeom prst="rect">
                <a:avLst/>
              </a:prstGeom>
            </p:spPr>
          </p:pic>
          <p:pic>
            <p:nvPicPr>
              <p:cNvPr id="66" name="Grafika 65" descr="Sąd">
                <a:extLst>
                  <a:ext uri="{FF2B5EF4-FFF2-40B4-BE49-F238E27FC236}">
                    <a16:creationId xmlns:a16="http://schemas.microsoft.com/office/drawing/2014/main" xmlns="" id="{7FE4D453-822F-4A7B-B6F9-0064899979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p:blipFill>
            <p:spPr>
              <a:xfrm>
                <a:off x="1584882" y="3366743"/>
                <a:ext cx="485733" cy="485733"/>
              </a:xfrm>
              <a:prstGeom prst="rect">
                <a:avLst/>
              </a:prstGeom>
            </p:spPr>
          </p:pic>
        </p:grpSp>
        <p:sp>
          <p:nvSpPr>
            <p:cNvPr id="76" name="Prostokąt 75">
              <a:extLst>
                <a:ext uri="{FF2B5EF4-FFF2-40B4-BE49-F238E27FC236}">
                  <a16:creationId xmlns:a16="http://schemas.microsoft.com/office/drawing/2014/main" xmlns="" id="{1E5CF612-58FE-4540-A831-5A63B205B8E2}"/>
                </a:ext>
              </a:extLst>
            </p:cNvPr>
            <p:cNvSpPr/>
            <p:nvPr/>
          </p:nvSpPr>
          <p:spPr>
            <a:xfrm>
              <a:off x="1579684" y="4371759"/>
              <a:ext cx="2604034" cy="460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ts val="1400"/>
                </a:lnSpc>
              </a:pPr>
              <a:r>
                <a:rPr lang="pl-PL" sz="1400" i="1" dirty="0"/>
                <a:t>Spacery historyczno-edukacyjne  </a:t>
              </a:r>
              <a:br>
                <a:rPr lang="pl-PL" sz="1400" i="1" dirty="0"/>
              </a:br>
              <a:r>
                <a:rPr lang="pl-PL" sz="1400" i="1" dirty="0"/>
                <a:t>z przewodnikiem po Białymstoku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8" name="pole tekstowe 77">
              <a:extLst>
                <a:ext uri="{FF2B5EF4-FFF2-40B4-BE49-F238E27FC236}">
                  <a16:creationId xmlns:a16="http://schemas.microsoft.com/office/drawing/2014/main" xmlns="" id="{104511D4-2149-40DC-A091-A2DB59E29957}"/>
                </a:ext>
              </a:extLst>
            </p:cNvPr>
            <p:cNvSpPr txBox="1"/>
            <p:nvPr/>
          </p:nvSpPr>
          <p:spPr>
            <a:xfrm>
              <a:off x="2133050" y="3990850"/>
              <a:ext cx="795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23%</a:t>
              </a:r>
            </a:p>
          </p:txBody>
        </p:sp>
      </p:grpSp>
      <p:grpSp>
        <p:nvGrpSpPr>
          <p:cNvPr id="95" name="Grupa 94">
            <a:extLst>
              <a:ext uri="{FF2B5EF4-FFF2-40B4-BE49-F238E27FC236}">
                <a16:creationId xmlns:a16="http://schemas.microsoft.com/office/drawing/2014/main" xmlns="" id="{431C837B-6EAE-48B3-AF08-4359046D1AFF}"/>
              </a:ext>
            </a:extLst>
          </p:cNvPr>
          <p:cNvGrpSpPr/>
          <p:nvPr/>
        </p:nvGrpSpPr>
        <p:grpSpPr>
          <a:xfrm>
            <a:off x="6011754" y="4736984"/>
            <a:ext cx="2557483" cy="849227"/>
            <a:chOff x="2327030" y="5108331"/>
            <a:chExt cx="2557483" cy="849227"/>
          </a:xfrm>
        </p:grpSpPr>
        <p:pic>
          <p:nvPicPr>
            <p:cNvPr id="62" name="Grafika 61" descr="Komputer">
              <a:extLst>
                <a:ext uri="{FF2B5EF4-FFF2-40B4-BE49-F238E27FC236}">
                  <a16:creationId xmlns:a16="http://schemas.microsoft.com/office/drawing/2014/main" xmlns="" id="{8D430BF2-1008-43E8-B485-E8E9E38C7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2472349" y="5108331"/>
              <a:ext cx="481866" cy="481866"/>
            </a:xfrm>
            <a:prstGeom prst="rect">
              <a:avLst/>
            </a:prstGeom>
          </p:spPr>
        </p:pic>
        <p:sp>
          <p:nvSpPr>
            <p:cNvPr id="79" name="Prostokąt 78">
              <a:extLst>
                <a:ext uri="{FF2B5EF4-FFF2-40B4-BE49-F238E27FC236}">
                  <a16:creationId xmlns:a16="http://schemas.microsoft.com/office/drawing/2014/main" xmlns="" id="{7B33D2D6-7470-4992-BC0D-133CC2C4992A}"/>
                </a:ext>
              </a:extLst>
            </p:cNvPr>
            <p:cNvSpPr/>
            <p:nvPr/>
          </p:nvSpPr>
          <p:spPr>
            <a:xfrm>
              <a:off x="2327030" y="5497176"/>
              <a:ext cx="2557483" cy="460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ts val="1400"/>
                </a:lnSpc>
              </a:pPr>
              <a:r>
                <a:rPr lang="pl-PL" sz="1400" i="1" dirty="0"/>
                <a:t>Nowe technologie i załatwianie spraw urzędowych przez Internet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0" name="pole tekstowe 79">
              <a:extLst>
                <a:ext uri="{FF2B5EF4-FFF2-40B4-BE49-F238E27FC236}">
                  <a16:creationId xmlns:a16="http://schemas.microsoft.com/office/drawing/2014/main" xmlns="" id="{F42A64AD-8DC6-45A2-973B-83DAA9E7A9F5}"/>
                </a:ext>
              </a:extLst>
            </p:cNvPr>
            <p:cNvSpPr txBox="1"/>
            <p:nvPr/>
          </p:nvSpPr>
          <p:spPr>
            <a:xfrm>
              <a:off x="2874538" y="5180244"/>
              <a:ext cx="7954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18%</a:t>
              </a:r>
            </a:p>
          </p:txBody>
        </p:sp>
      </p:grpSp>
      <p:grpSp>
        <p:nvGrpSpPr>
          <p:cNvPr id="92" name="Grupa 91">
            <a:extLst>
              <a:ext uri="{FF2B5EF4-FFF2-40B4-BE49-F238E27FC236}">
                <a16:creationId xmlns:a16="http://schemas.microsoft.com/office/drawing/2014/main" xmlns="" id="{8ED25353-5E9D-498E-8B44-ABCF1C27A164}"/>
              </a:ext>
            </a:extLst>
          </p:cNvPr>
          <p:cNvGrpSpPr/>
          <p:nvPr/>
        </p:nvGrpSpPr>
        <p:grpSpPr>
          <a:xfrm>
            <a:off x="9412472" y="4896832"/>
            <a:ext cx="2100262" cy="603992"/>
            <a:chOff x="9202947" y="2436819"/>
            <a:chExt cx="2100262" cy="603992"/>
          </a:xfrm>
        </p:grpSpPr>
        <p:pic>
          <p:nvPicPr>
            <p:cNvPr id="34" name="Grafika 33" descr="Klasa">
              <a:extLst>
                <a:ext uri="{FF2B5EF4-FFF2-40B4-BE49-F238E27FC236}">
                  <a16:creationId xmlns:a16="http://schemas.microsoft.com/office/drawing/2014/main" xmlns="" id="{F17DCA7E-B023-49CB-8CCB-5ED16FDBA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9254982" y="2436819"/>
              <a:ext cx="420958" cy="420958"/>
            </a:xfrm>
            <a:prstGeom prst="rect">
              <a:avLst/>
            </a:prstGeom>
          </p:spPr>
        </p:pic>
        <p:sp>
          <p:nvSpPr>
            <p:cNvPr id="81" name="Prostokąt 80">
              <a:extLst>
                <a:ext uri="{FF2B5EF4-FFF2-40B4-BE49-F238E27FC236}">
                  <a16:creationId xmlns:a16="http://schemas.microsoft.com/office/drawing/2014/main" xmlns="" id="{E49666A9-6491-4C63-B167-598771B5A2BE}"/>
                </a:ext>
              </a:extLst>
            </p:cNvPr>
            <p:cNvSpPr/>
            <p:nvPr/>
          </p:nvSpPr>
          <p:spPr>
            <a:xfrm>
              <a:off x="9202947" y="2798437"/>
              <a:ext cx="2100262" cy="2423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ts val="1000"/>
                </a:lnSpc>
              </a:pPr>
              <a:r>
                <a:rPr lang="pl-PL" sz="1400" i="1" dirty="0"/>
                <a:t>Nauka języków obcych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82" name="pole tekstowe 81">
              <a:extLst>
                <a:ext uri="{FF2B5EF4-FFF2-40B4-BE49-F238E27FC236}">
                  <a16:creationId xmlns:a16="http://schemas.microsoft.com/office/drawing/2014/main" xmlns="" id="{E5F15A92-C47D-4B83-9A78-E8F2994698B2}"/>
                </a:ext>
              </a:extLst>
            </p:cNvPr>
            <p:cNvSpPr txBox="1"/>
            <p:nvPr/>
          </p:nvSpPr>
          <p:spPr>
            <a:xfrm>
              <a:off x="9591198" y="2488803"/>
              <a:ext cx="7954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15%</a:t>
              </a:r>
            </a:p>
          </p:txBody>
        </p:sp>
      </p:grpSp>
      <p:grpSp>
        <p:nvGrpSpPr>
          <p:cNvPr id="93" name="Grupa 92">
            <a:extLst>
              <a:ext uri="{FF2B5EF4-FFF2-40B4-BE49-F238E27FC236}">
                <a16:creationId xmlns:a16="http://schemas.microsoft.com/office/drawing/2014/main" xmlns="" id="{6CBF8CB3-C37D-458F-AD4F-1C9DB71EAFA1}"/>
              </a:ext>
            </a:extLst>
          </p:cNvPr>
          <p:cNvGrpSpPr/>
          <p:nvPr/>
        </p:nvGrpSpPr>
        <p:grpSpPr>
          <a:xfrm>
            <a:off x="5345538" y="3586079"/>
            <a:ext cx="2474752" cy="902143"/>
            <a:chOff x="5231423" y="3525714"/>
            <a:chExt cx="2474752" cy="902143"/>
          </a:xfrm>
        </p:grpSpPr>
        <p:grpSp>
          <p:nvGrpSpPr>
            <p:cNvPr id="89" name="Grupa 88">
              <a:extLst>
                <a:ext uri="{FF2B5EF4-FFF2-40B4-BE49-F238E27FC236}">
                  <a16:creationId xmlns:a16="http://schemas.microsoft.com/office/drawing/2014/main" xmlns="" id="{DC8773D1-4CCC-42FC-9A59-07DE51419DD9}"/>
                </a:ext>
              </a:extLst>
            </p:cNvPr>
            <p:cNvGrpSpPr/>
            <p:nvPr/>
          </p:nvGrpSpPr>
          <p:grpSpPr>
            <a:xfrm>
              <a:off x="5231423" y="3525714"/>
              <a:ext cx="527541" cy="498231"/>
              <a:chOff x="5231423" y="3525714"/>
              <a:chExt cx="527541" cy="498231"/>
            </a:xfrm>
          </p:grpSpPr>
          <p:pic>
            <p:nvPicPr>
              <p:cNvPr id="84" name="Grafika 83" descr="Paleta">
                <a:extLst>
                  <a:ext uri="{FF2B5EF4-FFF2-40B4-BE49-F238E27FC236}">
                    <a16:creationId xmlns:a16="http://schemas.microsoft.com/office/drawing/2014/main" xmlns="" id="{BC0D213E-05A6-4743-80FD-84E34E10AA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3"/>
                  </a:ext>
                </a:extLst>
              </a:blip>
              <a:stretch>
                <a:fillRect/>
              </a:stretch>
            </p:blipFill>
            <p:spPr>
              <a:xfrm>
                <a:off x="5480541" y="3525714"/>
                <a:ext cx="278423" cy="278423"/>
              </a:xfrm>
              <a:prstGeom prst="rect">
                <a:avLst/>
              </a:prstGeom>
            </p:spPr>
          </p:pic>
          <p:pic>
            <p:nvPicPr>
              <p:cNvPr id="86" name="Grafika 85" descr="Piła">
                <a:extLst>
                  <a:ext uri="{FF2B5EF4-FFF2-40B4-BE49-F238E27FC236}">
                    <a16:creationId xmlns:a16="http://schemas.microsoft.com/office/drawing/2014/main" xmlns="" id="{45C31491-9E18-45B3-9A35-2017044CEB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5"/>
                  </a:ext>
                </a:extLst>
              </a:blip>
              <a:stretch>
                <a:fillRect/>
              </a:stretch>
            </p:blipFill>
            <p:spPr>
              <a:xfrm>
                <a:off x="5231423" y="3578469"/>
                <a:ext cx="237392" cy="237392"/>
              </a:xfrm>
              <a:prstGeom prst="rect">
                <a:avLst/>
              </a:prstGeom>
            </p:spPr>
          </p:pic>
          <p:pic>
            <p:nvPicPr>
              <p:cNvPr id="88" name="Grafika 87" descr="Szef kuchni">
                <a:extLst>
                  <a:ext uri="{FF2B5EF4-FFF2-40B4-BE49-F238E27FC236}">
                    <a16:creationId xmlns:a16="http://schemas.microsoft.com/office/drawing/2014/main" xmlns="" id="{5E507D00-F4D8-4DBF-8CCE-A5B1ACDCE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27"/>
                  </a:ext>
                </a:extLst>
              </a:blip>
              <a:stretch>
                <a:fillRect/>
              </a:stretch>
            </p:blipFill>
            <p:spPr>
              <a:xfrm>
                <a:off x="5310555" y="3707423"/>
                <a:ext cx="316522" cy="316522"/>
              </a:xfrm>
              <a:prstGeom prst="rect">
                <a:avLst/>
              </a:prstGeom>
            </p:spPr>
          </p:pic>
        </p:grpSp>
        <p:sp>
          <p:nvSpPr>
            <p:cNvPr id="90" name="Prostokąt 89">
              <a:extLst>
                <a:ext uri="{FF2B5EF4-FFF2-40B4-BE49-F238E27FC236}">
                  <a16:creationId xmlns:a16="http://schemas.microsoft.com/office/drawing/2014/main" xmlns="" id="{8548022A-080E-4A00-89CC-140C72F118F6}"/>
                </a:ext>
              </a:extLst>
            </p:cNvPr>
            <p:cNvSpPr/>
            <p:nvPr/>
          </p:nvSpPr>
          <p:spPr>
            <a:xfrm>
              <a:off x="5272458" y="3967475"/>
              <a:ext cx="2433717" cy="460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>
                <a:lnSpc>
                  <a:spcPts val="1400"/>
                </a:lnSpc>
              </a:pPr>
              <a:r>
                <a:rPr lang="pl-PL" sz="1400" i="1" dirty="0"/>
                <a:t>Hobby (np. zajęcia kulinarne, ogrodnicze, florystyczne, itp.) </a:t>
              </a:r>
              <a:endParaRPr lang="pl-PL" sz="1400" i="1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91" name="pole tekstowe 90">
              <a:extLst>
                <a:ext uri="{FF2B5EF4-FFF2-40B4-BE49-F238E27FC236}">
                  <a16:creationId xmlns:a16="http://schemas.microsoft.com/office/drawing/2014/main" xmlns="" id="{C000E6CC-9BCB-4BA3-9C38-A1EDBA829E1D}"/>
                </a:ext>
              </a:extLst>
            </p:cNvPr>
            <p:cNvSpPr txBox="1"/>
            <p:nvPr/>
          </p:nvSpPr>
          <p:spPr>
            <a:xfrm>
              <a:off x="5619508" y="3627932"/>
              <a:ext cx="7954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Times New Roman" panose="02020603050405020304" pitchFamily="18" charset="0"/>
                </a:rPr>
                <a:t>25%</a:t>
              </a:r>
            </a:p>
          </p:txBody>
        </p:sp>
      </p:grpSp>
      <p:sp>
        <p:nvSpPr>
          <p:cNvPr id="99" name="Prostokąt 98">
            <a:extLst>
              <a:ext uri="{FF2B5EF4-FFF2-40B4-BE49-F238E27FC236}">
                <a16:creationId xmlns:a16="http://schemas.microsoft.com/office/drawing/2014/main" xmlns="" id="{34B77627-824B-481E-AB9E-2BB0E8ED7D05}"/>
              </a:ext>
            </a:extLst>
          </p:cNvPr>
          <p:cNvSpPr/>
          <p:nvPr/>
        </p:nvSpPr>
        <p:spPr>
          <a:xfrm>
            <a:off x="191597" y="1363444"/>
            <a:ext cx="4241073" cy="570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pl-PL" sz="2200" b="1" dirty="0">
                <a:solidFill>
                  <a:schemeClr val="accent5">
                    <a:lumMod val="50000"/>
                  </a:schemeClr>
                </a:solidFill>
              </a:rPr>
              <a:t>Zainteresowanie zaangażowaniem się w działalność społeczną</a:t>
            </a:r>
            <a:endParaRPr lang="pl-PL" sz="22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09" name="Łącznik prosty 108">
            <a:extLst>
              <a:ext uri="{FF2B5EF4-FFF2-40B4-BE49-F238E27FC236}">
                <a16:creationId xmlns:a16="http://schemas.microsoft.com/office/drawing/2014/main" xmlns="" id="{D12F93A2-5AF8-4820-8B78-610C6783CF5B}"/>
              </a:ext>
            </a:extLst>
          </p:cNvPr>
          <p:cNvCxnSpPr/>
          <p:nvPr/>
        </p:nvCxnSpPr>
        <p:spPr>
          <a:xfrm>
            <a:off x="8293822" y="3766667"/>
            <a:ext cx="0" cy="720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Łącznik prosty 109">
            <a:extLst>
              <a:ext uri="{FF2B5EF4-FFF2-40B4-BE49-F238E27FC236}">
                <a16:creationId xmlns:a16="http://schemas.microsoft.com/office/drawing/2014/main" xmlns="" id="{76932F72-4AB2-4951-8E46-22802A005F38}"/>
              </a:ext>
            </a:extLst>
          </p:cNvPr>
          <p:cNvCxnSpPr/>
          <p:nvPr/>
        </p:nvCxnSpPr>
        <p:spPr>
          <a:xfrm>
            <a:off x="7194326" y="2443930"/>
            <a:ext cx="0" cy="756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Łącznik prosty 110">
            <a:extLst>
              <a:ext uri="{FF2B5EF4-FFF2-40B4-BE49-F238E27FC236}">
                <a16:creationId xmlns:a16="http://schemas.microsoft.com/office/drawing/2014/main" xmlns="" id="{1C9DCDE3-72C5-48E0-A496-F30CF01AEC05}"/>
              </a:ext>
            </a:extLst>
          </p:cNvPr>
          <p:cNvCxnSpPr/>
          <p:nvPr/>
        </p:nvCxnSpPr>
        <p:spPr>
          <a:xfrm>
            <a:off x="8950255" y="4890003"/>
            <a:ext cx="0" cy="756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Łącznik prosty 111">
            <a:extLst>
              <a:ext uri="{FF2B5EF4-FFF2-40B4-BE49-F238E27FC236}">
                <a16:creationId xmlns:a16="http://schemas.microsoft.com/office/drawing/2014/main" xmlns="" id="{AC9F987C-71A4-49AC-96FB-8BFEE8CC6DF8}"/>
              </a:ext>
            </a:extLst>
          </p:cNvPr>
          <p:cNvCxnSpPr/>
          <p:nvPr/>
        </p:nvCxnSpPr>
        <p:spPr>
          <a:xfrm>
            <a:off x="9632479" y="2443930"/>
            <a:ext cx="0" cy="75600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Łącznik prosty 129">
            <a:extLst>
              <a:ext uri="{FF2B5EF4-FFF2-40B4-BE49-F238E27FC236}">
                <a16:creationId xmlns:a16="http://schemas.microsoft.com/office/drawing/2014/main" xmlns="" id="{D540944A-CB2F-4346-AE37-D2FED3BA19BC}"/>
              </a:ext>
            </a:extLst>
          </p:cNvPr>
          <p:cNvCxnSpPr/>
          <p:nvPr/>
        </p:nvCxnSpPr>
        <p:spPr>
          <a:xfrm>
            <a:off x="4575363" y="1046030"/>
            <a:ext cx="0" cy="4932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Prostokąt 131">
            <a:extLst>
              <a:ext uri="{FF2B5EF4-FFF2-40B4-BE49-F238E27FC236}">
                <a16:creationId xmlns:a16="http://schemas.microsoft.com/office/drawing/2014/main" xmlns="" id="{7824E0ED-ACC9-4621-B87E-60D490CD49A6}"/>
              </a:ext>
            </a:extLst>
          </p:cNvPr>
          <p:cNvSpPr/>
          <p:nvPr/>
        </p:nvSpPr>
        <p:spPr>
          <a:xfrm>
            <a:off x="7037429" y="5820975"/>
            <a:ext cx="4018102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ts val="1000"/>
              </a:lnSpc>
            </a:pPr>
            <a:r>
              <a:rPr lang="pl-PL" sz="1200" i="1" dirty="0">
                <a:solidFill>
                  <a:srgbClr val="C00000"/>
                </a:solidFill>
              </a:rPr>
              <a:t>seniorów nie uczestniczyłoby w żadnych rodzajach aktywności </a:t>
            </a:r>
            <a:endParaRPr lang="pl-PL" sz="1200" i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" name="pole tekstowe 132">
            <a:extLst>
              <a:ext uri="{FF2B5EF4-FFF2-40B4-BE49-F238E27FC236}">
                <a16:creationId xmlns:a16="http://schemas.microsoft.com/office/drawing/2014/main" xmlns="" id="{4EB721D5-5D8E-4556-B2DD-0EA6D181D3C2}"/>
              </a:ext>
            </a:extLst>
          </p:cNvPr>
          <p:cNvSpPr txBox="1"/>
          <p:nvPr/>
        </p:nvSpPr>
        <p:spPr>
          <a:xfrm>
            <a:off x="6504894" y="5763490"/>
            <a:ext cx="795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19%</a:t>
            </a:r>
          </a:p>
        </p:txBody>
      </p:sp>
      <p:sp>
        <p:nvSpPr>
          <p:cNvPr id="134" name="pole tekstowe 133">
            <a:extLst>
              <a:ext uri="{FF2B5EF4-FFF2-40B4-BE49-F238E27FC236}">
                <a16:creationId xmlns:a16="http://schemas.microsoft.com/office/drawing/2014/main" xmlns="" id="{AB8839E2-61D0-4967-B9FF-9ACB6D671962}"/>
              </a:ext>
            </a:extLst>
          </p:cNvPr>
          <p:cNvSpPr txBox="1"/>
          <p:nvPr/>
        </p:nvSpPr>
        <p:spPr>
          <a:xfrm>
            <a:off x="6461215" y="5718491"/>
            <a:ext cx="340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✘</a:t>
            </a:r>
            <a:endParaRPr lang="pl-PL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42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" name="Wykres 125">
            <a:extLst>
              <a:ext uri="{FF2B5EF4-FFF2-40B4-BE49-F238E27FC236}">
                <a16:creationId xmlns:a16="http://schemas.microsoft.com/office/drawing/2014/main" xmlns="" id="{2DA5370A-87D6-4003-9AE5-F2E43D306B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366375"/>
              </p:ext>
            </p:extLst>
          </p:nvPr>
        </p:nvGraphicFramePr>
        <p:xfrm>
          <a:off x="7737186" y="1165076"/>
          <a:ext cx="2165596" cy="136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7" name="Wykres 126">
            <a:extLst>
              <a:ext uri="{FF2B5EF4-FFF2-40B4-BE49-F238E27FC236}">
                <a16:creationId xmlns:a16="http://schemas.microsoft.com/office/drawing/2014/main" xmlns="" id="{A73D1579-CC96-4B33-942E-73853D0B5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1170787"/>
              </p:ext>
            </p:extLst>
          </p:nvPr>
        </p:nvGraphicFramePr>
        <p:xfrm>
          <a:off x="5625454" y="2376925"/>
          <a:ext cx="2165596" cy="136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9" name="Wykres 128">
            <a:extLst>
              <a:ext uri="{FF2B5EF4-FFF2-40B4-BE49-F238E27FC236}">
                <a16:creationId xmlns:a16="http://schemas.microsoft.com/office/drawing/2014/main" xmlns="" id="{CEC61CF0-A24C-4ACC-8772-5E2A5C6B08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066075"/>
              </p:ext>
            </p:extLst>
          </p:nvPr>
        </p:nvGraphicFramePr>
        <p:xfrm>
          <a:off x="5625236" y="4844167"/>
          <a:ext cx="2165596" cy="136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8" name="Wykres 127">
            <a:extLst>
              <a:ext uri="{FF2B5EF4-FFF2-40B4-BE49-F238E27FC236}">
                <a16:creationId xmlns:a16="http://schemas.microsoft.com/office/drawing/2014/main" xmlns="" id="{A1E790B0-0DBF-4D34-B746-93CD3605DF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6738347"/>
              </p:ext>
            </p:extLst>
          </p:nvPr>
        </p:nvGraphicFramePr>
        <p:xfrm>
          <a:off x="7737186" y="3632319"/>
          <a:ext cx="2165596" cy="136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5" name="Diagram 44">
            <a:extLst>
              <a:ext uri="{FF2B5EF4-FFF2-40B4-BE49-F238E27FC236}">
                <a16:creationId xmlns:a16="http://schemas.microsoft.com/office/drawing/2014/main" xmlns="" id="{726214A4-C739-4151-AEB9-E7870612D880}"/>
              </a:ext>
            </a:extLst>
          </p:cNvPr>
          <p:cNvGraphicFramePr/>
          <p:nvPr>
            <p:extLst/>
          </p:nvPr>
        </p:nvGraphicFramePr>
        <p:xfrm>
          <a:off x="2359564" y="29194"/>
          <a:ext cx="9803684" cy="39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9" name="Prostokąt 48">
            <a:extLst>
              <a:ext uri="{FF2B5EF4-FFF2-40B4-BE49-F238E27FC236}">
                <a16:creationId xmlns:a16="http://schemas.microsoft.com/office/drawing/2014/main" xmlns="" id="{BC29374B-275B-4C8D-9046-56A30B61B1A7}"/>
              </a:ext>
            </a:extLst>
          </p:cNvPr>
          <p:cNvSpPr/>
          <p:nvPr/>
        </p:nvSpPr>
        <p:spPr>
          <a:xfrm>
            <a:off x="383186" y="1311867"/>
            <a:ext cx="5129343" cy="872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</a:rPr>
              <a:t>Czy jest Pan/Pani skutecznie informowany/ informowana o działaniach prowadzonych przez miasto Białystok na rzecz seniorów?</a:t>
            </a:r>
            <a:endParaRPr lang="pl-PL" sz="20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0" name="pole tekstowe 99">
            <a:extLst>
              <a:ext uri="{FF2B5EF4-FFF2-40B4-BE49-F238E27FC236}">
                <a16:creationId xmlns:a16="http://schemas.microsoft.com/office/drawing/2014/main" xmlns="" id="{3DBCA3BF-9772-46A1-8373-31D7991E1059}"/>
              </a:ext>
            </a:extLst>
          </p:cNvPr>
          <p:cNvSpPr txBox="1"/>
          <p:nvPr/>
        </p:nvSpPr>
        <p:spPr>
          <a:xfrm>
            <a:off x="826064" y="2812952"/>
            <a:ext cx="480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✓</a:t>
            </a:r>
            <a:endParaRPr lang="pl-PL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1" name="pole tekstowe 100">
            <a:extLst>
              <a:ext uri="{FF2B5EF4-FFF2-40B4-BE49-F238E27FC236}">
                <a16:creationId xmlns:a16="http://schemas.microsoft.com/office/drawing/2014/main" xmlns="" id="{488DCA46-BC56-46EB-AA13-DDA561C15B66}"/>
              </a:ext>
            </a:extLst>
          </p:cNvPr>
          <p:cNvSpPr txBox="1"/>
          <p:nvPr/>
        </p:nvSpPr>
        <p:spPr>
          <a:xfrm>
            <a:off x="2475691" y="3958958"/>
            <a:ext cx="3404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>
                <a:solidFill>
                  <a:srgbClr val="C000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✘</a:t>
            </a:r>
            <a:endParaRPr lang="pl-PL" sz="4400" dirty="0">
              <a:solidFill>
                <a:srgbClr val="C00000"/>
              </a:solidFill>
            </a:endParaRPr>
          </a:p>
        </p:txBody>
      </p:sp>
      <p:sp>
        <p:nvSpPr>
          <p:cNvPr id="102" name="Prostokąt 101">
            <a:extLst>
              <a:ext uri="{FF2B5EF4-FFF2-40B4-BE49-F238E27FC236}">
                <a16:creationId xmlns:a16="http://schemas.microsoft.com/office/drawing/2014/main" xmlns="" id="{D7789CC9-5599-4F24-8E2B-D0263B65C665}"/>
              </a:ext>
            </a:extLst>
          </p:cNvPr>
          <p:cNvSpPr/>
          <p:nvPr/>
        </p:nvSpPr>
        <p:spPr>
          <a:xfrm>
            <a:off x="1092875" y="3527559"/>
            <a:ext cx="567854" cy="257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ts val="1000"/>
              </a:lnSpc>
            </a:pPr>
            <a:r>
              <a:rPr lang="pl-PL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Tak</a:t>
            </a:r>
            <a:endParaRPr lang="pl-PL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3" name="Prostokąt 102">
            <a:extLst>
              <a:ext uri="{FF2B5EF4-FFF2-40B4-BE49-F238E27FC236}">
                <a16:creationId xmlns:a16="http://schemas.microsoft.com/office/drawing/2014/main" xmlns="" id="{62EC1D60-7893-4CE2-9421-1F844737B0DE}"/>
              </a:ext>
            </a:extLst>
          </p:cNvPr>
          <p:cNvSpPr/>
          <p:nvPr/>
        </p:nvSpPr>
        <p:spPr>
          <a:xfrm>
            <a:off x="2660416" y="4597036"/>
            <a:ext cx="617677" cy="250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ts val="1000"/>
              </a:lnSpc>
            </a:pPr>
            <a:r>
              <a:rPr lang="pl-PL" sz="1600" i="1" dirty="0">
                <a:solidFill>
                  <a:srgbClr val="C00000"/>
                </a:solidFill>
              </a:rPr>
              <a:t>Nie</a:t>
            </a:r>
            <a:endParaRPr lang="pl-PL" sz="1600" i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" name="pole tekstowe 103">
            <a:extLst>
              <a:ext uri="{FF2B5EF4-FFF2-40B4-BE49-F238E27FC236}">
                <a16:creationId xmlns:a16="http://schemas.microsoft.com/office/drawing/2014/main" xmlns="" id="{08FF5ECB-4043-48D4-8927-93C150FE27A0}"/>
              </a:ext>
            </a:extLst>
          </p:cNvPr>
          <p:cNvSpPr txBox="1"/>
          <p:nvPr/>
        </p:nvSpPr>
        <p:spPr>
          <a:xfrm>
            <a:off x="1528471" y="2959198"/>
            <a:ext cx="1075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22%</a:t>
            </a:r>
          </a:p>
        </p:txBody>
      </p:sp>
      <p:sp>
        <p:nvSpPr>
          <p:cNvPr id="105" name="pole tekstowe 104">
            <a:extLst>
              <a:ext uri="{FF2B5EF4-FFF2-40B4-BE49-F238E27FC236}">
                <a16:creationId xmlns:a16="http://schemas.microsoft.com/office/drawing/2014/main" xmlns="" id="{555BB3B2-1F0E-4A1C-A6F9-7F85494F2C40}"/>
              </a:ext>
            </a:extLst>
          </p:cNvPr>
          <p:cNvSpPr txBox="1"/>
          <p:nvPr/>
        </p:nvSpPr>
        <p:spPr>
          <a:xfrm>
            <a:off x="3049114" y="3928559"/>
            <a:ext cx="1333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rgbClr val="C00000"/>
                </a:solidFill>
                <a:cs typeface="Times New Roman" panose="02020603050405020304" pitchFamily="18" charset="0"/>
              </a:rPr>
              <a:t>78%</a:t>
            </a:r>
          </a:p>
        </p:txBody>
      </p:sp>
      <p:pic>
        <p:nvPicPr>
          <p:cNvPr id="107" name="Grafika 106" descr="Informacje">
            <a:extLst>
              <a:ext uri="{FF2B5EF4-FFF2-40B4-BE49-F238E27FC236}">
                <a16:creationId xmlns:a16="http://schemas.microsoft.com/office/drawing/2014/main" xmlns="" id="{AFBEEC6F-490A-474B-BCEB-E75CF99E18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95798" y="1436910"/>
            <a:ext cx="600891" cy="600891"/>
          </a:xfrm>
          <a:prstGeom prst="rect">
            <a:avLst/>
          </a:prstGeom>
        </p:spPr>
      </p:pic>
      <p:sp>
        <p:nvSpPr>
          <p:cNvPr id="116" name="Prostokąt 115">
            <a:extLst>
              <a:ext uri="{FF2B5EF4-FFF2-40B4-BE49-F238E27FC236}">
                <a16:creationId xmlns:a16="http://schemas.microsoft.com/office/drawing/2014/main" xmlns="" id="{93CB1B71-83EF-450C-816D-1F9227AEBB08}"/>
              </a:ext>
            </a:extLst>
          </p:cNvPr>
          <p:cNvSpPr/>
          <p:nvPr/>
        </p:nvSpPr>
        <p:spPr>
          <a:xfrm>
            <a:off x="5503811" y="524104"/>
            <a:ext cx="6723016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 b="1" dirty="0">
                <a:solidFill>
                  <a:schemeClr val="accent5">
                    <a:lumMod val="50000"/>
                  </a:schemeClr>
                </a:solidFill>
              </a:rPr>
              <a:t>Preferowane kanały informowania o działaniach prowadzonych przez miasto Białystok na rzecz seniorów</a:t>
            </a:r>
          </a:p>
          <a:p>
            <a:pPr algn="ctr">
              <a:lnSpc>
                <a:spcPts val="1300"/>
              </a:lnSpc>
            </a:pPr>
            <a:r>
              <a:rPr lang="pl-PL" sz="1100" i="1" dirty="0">
                <a:solidFill>
                  <a:schemeClr val="accent5">
                    <a:lumMod val="50000"/>
                  </a:schemeClr>
                </a:solidFill>
              </a:rPr>
              <a:t>Wskazania powyżej 15%</a:t>
            </a:r>
          </a:p>
        </p:txBody>
      </p:sp>
      <p:sp>
        <p:nvSpPr>
          <p:cNvPr id="118" name="Prostokąt 117">
            <a:extLst>
              <a:ext uri="{FF2B5EF4-FFF2-40B4-BE49-F238E27FC236}">
                <a16:creationId xmlns:a16="http://schemas.microsoft.com/office/drawing/2014/main" xmlns="" id="{D64D6BF1-D0C2-4A6E-97FD-0E844B49B5CA}"/>
              </a:ext>
            </a:extLst>
          </p:cNvPr>
          <p:cNvSpPr/>
          <p:nvPr/>
        </p:nvSpPr>
        <p:spPr>
          <a:xfrm>
            <a:off x="9435376" y="1659184"/>
            <a:ext cx="3388317" cy="303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ts val="1600"/>
              </a:lnSpc>
            </a:pPr>
            <a:r>
              <a:rPr lang="pl-PL" sz="1500" i="1" dirty="0"/>
              <a:t>Lokalne media: prasa, tv, radio</a:t>
            </a:r>
            <a:endParaRPr lang="pl-PL" sz="15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" name="Prostokąt 118">
            <a:extLst>
              <a:ext uri="{FF2B5EF4-FFF2-40B4-BE49-F238E27FC236}">
                <a16:creationId xmlns:a16="http://schemas.microsoft.com/office/drawing/2014/main" xmlns="" id="{FECE4C1A-268B-4982-8F99-6638B76BBD96}"/>
              </a:ext>
            </a:extLst>
          </p:cNvPr>
          <p:cNvSpPr/>
          <p:nvPr/>
        </p:nvSpPr>
        <p:spPr>
          <a:xfrm>
            <a:off x="7336601" y="2686786"/>
            <a:ext cx="4315465" cy="714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ts val="1600"/>
              </a:lnSpc>
            </a:pPr>
            <a:r>
              <a:rPr lang="pl-PL" sz="1500" i="1" dirty="0"/>
              <a:t>Ulotki, plakaty, biuletyny w formie papierowej dostarczane do skrzynek pocztowych lub dostępne </a:t>
            </a:r>
            <a:br>
              <a:rPr lang="pl-PL" sz="1500" i="1" dirty="0"/>
            </a:br>
            <a:r>
              <a:rPr lang="pl-PL" sz="1500" i="1" dirty="0"/>
              <a:t>w jednostkach organizacyjnych Miasta</a:t>
            </a:r>
            <a:endParaRPr lang="pl-PL" sz="15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" name="Prostokąt 119">
            <a:extLst>
              <a:ext uri="{FF2B5EF4-FFF2-40B4-BE49-F238E27FC236}">
                <a16:creationId xmlns:a16="http://schemas.microsoft.com/office/drawing/2014/main" xmlns="" id="{AE0149AA-2219-4021-8FA7-37463F0224B9}"/>
              </a:ext>
            </a:extLst>
          </p:cNvPr>
          <p:cNvSpPr/>
          <p:nvPr/>
        </p:nvSpPr>
        <p:spPr>
          <a:xfrm>
            <a:off x="9435376" y="4132413"/>
            <a:ext cx="2826294" cy="509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ts val="1600"/>
              </a:lnSpc>
            </a:pPr>
            <a:r>
              <a:rPr lang="pl-PL" sz="1500" i="1" dirty="0"/>
              <a:t>Informacje, komunikaty </a:t>
            </a:r>
            <a:br>
              <a:rPr lang="pl-PL" sz="1500" i="1" dirty="0"/>
            </a:br>
            <a:r>
              <a:rPr lang="pl-PL" sz="1500" i="1" dirty="0"/>
              <a:t> w autobusach miejskich</a:t>
            </a:r>
            <a:endParaRPr lang="pl-PL" sz="15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1" name="Prostokąt 120">
            <a:extLst>
              <a:ext uri="{FF2B5EF4-FFF2-40B4-BE49-F238E27FC236}">
                <a16:creationId xmlns:a16="http://schemas.microsoft.com/office/drawing/2014/main" xmlns="" id="{5F74FBB8-86D6-4644-B31B-B8C55CFDF8CF}"/>
              </a:ext>
            </a:extLst>
          </p:cNvPr>
          <p:cNvSpPr/>
          <p:nvPr/>
        </p:nvSpPr>
        <p:spPr>
          <a:xfrm>
            <a:off x="7336601" y="5369026"/>
            <a:ext cx="4654594" cy="303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ts val="1600"/>
              </a:lnSpc>
            </a:pPr>
            <a:r>
              <a:rPr lang="pl-PL" sz="1500" i="1" dirty="0"/>
              <a:t>Plakaty na słupach ogłoszeniowych</a:t>
            </a:r>
            <a:endParaRPr lang="pl-PL" sz="15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xmlns="" id="{2F0145F5-592C-4F60-A641-F78D653B4D8F}"/>
              </a:ext>
            </a:extLst>
          </p:cNvPr>
          <p:cNvSpPr txBox="1"/>
          <p:nvPr/>
        </p:nvSpPr>
        <p:spPr>
          <a:xfrm>
            <a:off x="8358222" y="1565743"/>
            <a:ext cx="943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52%</a:t>
            </a:r>
          </a:p>
        </p:txBody>
      </p:sp>
      <p:sp>
        <p:nvSpPr>
          <p:cNvPr id="123" name="pole tekstowe 122">
            <a:extLst>
              <a:ext uri="{FF2B5EF4-FFF2-40B4-BE49-F238E27FC236}">
                <a16:creationId xmlns:a16="http://schemas.microsoft.com/office/drawing/2014/main" xmlns="" id="{2D269C2B-4BC4-46CF-BF0E-0372B07C17F0}"/>
              </a:ext>
            </a:extLst>
          </p:cNvPr>
          <p:cNvSpPr txBox="1"/>
          <p:nvPr/>
        </p:nvSpPr>
        <p:spPr>
          <a:xfrm>
            <a:off x="8319637" y="4074407"/>
            <a:ext cx="943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28%</a:t>
            </a:r>
          </a:p>
        </p:txBody>
      </p:sp>
      <p:sp>
        <p:nvSpPr>
          <p:cNvPr id="124" name="pole tekstowe 123">
            <a:extLst>
              <a:ext uri="{FF2B5EF4-FFF2-40B4-BE49-F238E27FC236}">
                <a16:creationId xmlns:a16="http://schemas.microsoft.com/office/drawing/2014/main" xmlns="" id="{4541399B-5E77-4508-9065-37A4B44A2F32}"/>
              </a:ext>
            </a:extLst>
          </p:cNvPr>
          <p:cNvSpPr txBox="1"/>
          <p:nvPr/>
        </p:nvSpPr>
        <p:spPr>
          <a:xfrm>
            <a:off x="6227130" y="2817948"/>
            <a:ext cx="943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47%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xmlns="" id="{5EB5A58A-CC8E-4766-A968-A2D706E74B39}"/>
              </a:ext>
            </a:extLst>
          </p:cNvPr>
          <p:cNvSpPr txBox="1"/>
          <p:nvPr/>
        </p:nvSpPr>
        <p:spPr>
          <a:xfrm>
            <a:off x="6240965" y="5282864"/>
            <a:ext cx="943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22%</a:t>
            </a:r>
          </a:p>
        </p:txBody>
      </p:sp>
      <p:cxnSp>
        <p:nvCxnSpPr>
          <p:cNvPr id="131" name="Łącznik prosty 130">
            <a:extLst>
              <a:ext uri="{FF2B5EF4-FFF2-40B4-BE49-F238E27FC236}">
                <a16:creationId xmlns:a16="http://schemas.microsoft.com/office/drawing/2014/main" xmlns="" id="{89868D56-53FA-43E1-A97A-3338C566B2FE}"/>
              </a:ext>
            </a:extLst>
          </p:cNvPr>
          <p:cNvCxnSpPr/>
          <p:nvPr/>
        </p:nvCxnSpPr>
        <p:spPr>
          <a:xfrm>
            <a:off x="5545626" y="979364"/>
            <a:ext cx="0" cy="504000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xmlns="" id="{57E32046-0B92-44D8-AE3E-11909F398FFB}"/>
              </a:ext>
            </a:extLst>
          </p:cNvPr>
          <p:cNvCxnSpPr/>
          <p:nvPr/>
        </p:nvCxnSpPr>
        <p:spPr>
          <a:xfrm flipH="1">
            <a:off x="7411068" y="2580150"/>
            <a:ext cx="356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Łącznik prosty 84">
            <a:extLst>
              <a:ext uri="{FF2B5EF4-FFF2-40B4-BE49-F238E27FC236}">
                <a16:creationId xmlns:a16="http://schemas.microsoft.com/office/drawing/2014/main" xmlns="" id="{A2492CA7-3C12-4761-8D24-6A24D7EB4939}"/>
              </a:ext>
            </a:extLst>
          </p:cNvPr>
          <p:cNvCxnSpPr>
            <a:cxnSpLocks/>
          </p:cNvCxnSpPr>
          <p:nvPr/>
        </p:nvCxnSpPr>
        <p:spPr>
          <a:xfrm flipH="1">
            <a:off x="9562086" y="3989029"/>
            <a:ext cx="1800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xmlns="" id="{22EDCCD2-FA87-4BFD-8D34-67A3A634AFBD}"/>
              </a:ext>
            </a:extLst>
          </p:cNvPr>
          <p:cNvCxnSpPr/>
          <p:nvPr/>
        </p:nvCxnSpPr>
        <p:spPr>
          <a:xfrm flipH="1">
            <a:off x="7458965" y="5249323"/>
            <a:ext cx="2664000" cy="956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476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2B5B4402-166D-45E9-BA63-29AAB0D7AF68}"/>
              </a:ext>
            </a:extLst>
          </p:cNvPr>
          <p:cNvSpPr txBox="1"/>
          <p:nvPr/>
        </p:nvSpPr>
        <p:spPr>
          <a:xfrm>
            <a:off x="353681" y="1104182"/>
            <a:ext cx="1132238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l-PL" sz="2000" b="1" i="1" dirty="0">
                <a:solidFill>
                  <a:schemeClr val="accent5">
                    <a:lumMod val="75000"/>
                  </a:schemeClr>
                </a:solidFill>
              </a:rPr>
              <a:t>Rekomendacje (1/2)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2800" i="1" dirty="0"/>
              <a:t>Stworzyć możliwość scentralizowania i koordynacji funkcjonowania klubów seniora  w Białymstoku;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2800" i="1" dirty="0"/>
              <a:t>Stworzyć system monitorowania wydatkowania środków z budżetu miejskiego na działania wspomagające seniorów i kontroli realizacji zleconych projektów finansowanych ze środków miejskich pod kątem efektywności;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2800" i="1" dirty="0"/>
              <a:t>Wygenerować środki na doposażenie seniorów w dostęp do komunikacji internetowej.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pl-PL" sz="1400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328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FC279818-3538-4B5D-8A64-02D8C4667E1B}"/>
              </a:ext>
            </a:extLst>
          </p:cNvPr>
          <p:cNvSpPr txBox="1"/>
          <p:nvPr/>
        </p:nvSpPr>
        <p:spPr>
          <a:xfrm>
            <a:off x="353681" y="1104182"/>
            <a:ext cx="1132238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l-PL" sz="2000" b="1" i="1" dirty="0">
                <a:solidFill>
                  <a:schemeClr val="accent5">
                    <a:lumMod val="75000"/>
                  </a:schemeClr>
                </a:solidFill>
              </a:rPr>
              <a:t>Rekomendacje (2/2)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2800" i="1" dirty="0"/>
              <a:t>Stworzyć system oparty np. na wolontariacie w celu wsparcia osób starszych  w wykonywaniu podstawowych czynności typu sprzątanie, robienie zakupów, pomoc  w obsłudze komputera, wizyty u lekarza;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2800" i="1" dirty="0"/>
              <a:t>Zwiększyć skuteczność monitoringu osiedlowego oraz zwiększyć ilość patroli Policji  i Straży Miejskiej w celu zmniejszenia przypadków agresywnych zachowań młodzieży, zakłócania ciszy nocnej oraz włamań </a:t>
            </a:r>
            <a:br>
              <a:rPr lang="pl-PL" sz="2800" i="1" dirty="0"/>
            </a:br>
            <a:r>
              <a:rPr lang="pl-PL" sz="2800" i="1" dirty="0"/>
              <a:t>i kradzieży;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pl-PL" sz="2800" i="1" dirty="0"/>
              <a:t>Stworzyć system skutecznego powiadamiania seniorów o wydarzeniach </a:t>
            </a:r>
            <a:br>
              <a:rPr lang="pl-PL" sz="2800" i="1" dirty="0"/>
            </a:br>
            <a:r>
              <a:rPr lang="pl-PL" sz="2800" i="1" dirty="0"/>
              <a:t>i inicjatywach podejmowanych w Białymstoku.</a:t>
            </a:r>
          </a:p>
          <a:p>
            <a:pPr algn="just"/>
            <a:endParaRPr lang="pl-PL" sz="1600" i="1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pl-PL" sz="1600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86903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1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otyw1" id="{842B8FBC-6666-4D7B-916D-378B6A54064F}" vid="{B554CDF4-F2AD-4E65-824A-B8124200584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Motyw1</Template>
  <TotalTime>0</TotalTime>
  <Words>1920</Words>
  <Application>Microsoft Office PowerPoint</Application>
  <PresentationFormat>Niestandardowy</PresentationFormat>
  <Paragraphs>555</Paragraphs>
  <Slides>19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Motyw1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Pracownia</dc:creator>
  <cp:lastModifiedBy>admin</cp:lastModifiedBy>
  <cp:revision>220</cp:revision>
  <cp:lastPrinted>2022-03-31T12:07:43Z</cp:lastPrinted>
  <dcterms:created xsi:type="dcterms:W3CDTF">2020-09-07T06:30:39Z</dcterms:created>
  <dcterms:modified xsi:type="dcterms:W3CDTF">2022-04-06T08:22:36Z</dcterms:modified>
</cp:coreProperties>
</file>