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84" r:id="rId2"/>
    <p:sldId id="412" r:id="rId3"/>
    <p:sldId id="413" r:id="rId4"/>
    <p:sldId id="414" r:id="rId5"/>
    <p:sldId id="415" r:id="rId6"/>
    <p:sldId id="416" r:id="rId7"/>
    <p:sldId id="417" r:id="rId8"/>
    <p:sldId id="418" r:id="rId9"/>
    <p:sldId id="419" r:id="rId10"/>
    <p:sldId id="420" r:id="rId11"/>
  </p:sldIdLst>
  <p:sldSz cx="12192000" cy="6858000"/>
  <p:notesSz cx="6888163" cy="10018713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żytkownik systemu Windows" initials="UsW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3A3A"/>
    <a:srgbClr val="FF3300"/>
    <a:srgbClr val="828282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24" autoAdjust="0"/>
    <p:restoredTop sz="94660" autoAdjust="0"/>
  </p:normalViewPr>
  <p:slideViewPr>
    <p:cSldViewPr>
      <p:cViewPr varScale="1">
        <p:scale>
          <a:sx n="98" d="100"/>
          <a:sy n="98" d="100"/>
        </p:scale>
        <p:origin x="114" y="3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256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4870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1699" y="0"/>
            <a:ext cx="2984870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581D249-0E24-48F5-ADCF-1C394E461743}" type="datetimeFigureOut">
              <a:rPr lang="pl-PL"/>
              <a:pPr>
                <a:defRPr/>
              </a:pPr>
              <a:t>27.02.2024</a:t>
            </a:fld>
            <a:endParaRPr lang="pl-PL"/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516038"/>
            <a:ext cx="2984870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65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1699" y="9516038"/>
            <a:ext cx="2984870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5F1D89E-34F8-4452-9F31-E0DA038CCEA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7498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0" cy="500936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0" cy="500936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r">
              <a:defRPr sz="1200"/>
            </a:lvl1pPr>
          </a:lstStyle>
          <a:p>
            <a:pPr>
              <a:defRPr/>
            </a:pPr>
            <a:fld id="{5CDB917F-8AAD-43D2-B6D3-E40F4FC99CE2}" type="datetimeFigureOut">
              <a:rPr lang="pl-PL"/>
              <a:pPr>
                <a:defRPr/>
              </a:pPr>
              <a:t>27.02.2024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37" tIns="46218" rIns="92437" bIns="46218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vert="horz" lIns="92437" tIns="46218" rIns="92437" bIns="46218" rtlCol="0">
            <a:normAutofit/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1" y="9516038"/>
            <a:ext cx="2984870" cy="500936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901699" y="9516038"/>
            <a:ext cx="2984870" cy="500936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r">
              <a:defRPr sz="1200"/>
            </a:lvl1pPr>
          </a:lstStyle>
          <a:p>
            <a:pPr>
              <a:defRPr/>
            </a:pPr>
            <a:fld id="{9A04FAD5-4F86-48B9-B5DA-76A68D3564A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57047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4FAD5-4F86-48B9-B5DA-76A68D3564A7}" type="slidenum">
              <a:rPr lang="pl-PL" smtClean="0"/>
              <a:pPr>
                <a:defRPr/>
              </a:pPr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5565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4FAD5-4F86-48B9-B5DA-76A68D3564A7}" type="slidenum">
              <a:rPr lang="pl-PL" smtClean="0"/>
              <a:pPr>
                <a:defRPr/>
              </a:pPr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1782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4FAD5-4F86-48B9-B5DA-76A68D3564A7}" type="slidenum">
              <a:rPr lang="pl-PL" smtClean="0"/>
              <a:pPr>
                <a:defRPr/>
              </a:pPr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252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47E91-DF95-4064-A57E-B7E86A65C599}" type="datetimeFigureOut">
              <a:rPr lang="pl-PL"/>
              <a:pPr>
                <a:defRPr/>
              </a:pPr>
              <a:t>27.02.2024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6A845-4AB5-4BB6-B8B2-5827CF089C7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D37F3-CFD8-4367-A600-A91AC6194CD5}" type="datetimeFigureOut">
              <a:rPr lang="pl-PL"/>
              <a:pPr>
                <a:defRPr/>
              </a:pPr>
              <a:t>27.02.2024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DC445-3633-4935-BBC5-B97361ACF94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2A7A7-CC74-44B5-9355-9E9A3E3C9FB0}" type="datetimeFigureOut">
              <a:rPr lang="pl-PL"/>
              <a:pPr>
                <a:defRPr/>
              </a:pPr>
              <a:t>27.02.2024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61DE4-6D6E-4F16-BD54-2E9740794B9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01A7B-52C1-476C-BDD8-FCC386C911CA}" type="datetimeFigureOut">
              <a:rPr lang="pl-PL"/>
              <a:pPr>
                <a:defRPr/>
              </a:pPr>
              <a:t>27.02.2024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3D22F-9267-40B8-9610-95FDF31DE27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E818-573C-407B-83E1-6D12BF5AA72C}" type="datetimeFigureOut">
              <a:rPr lang="pl-PL"/>
              <a:pPr>
                <a:defRPr/>
              </a:pPr>
              <a:t>27.02.2024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86B6A-E7E3-4BD9-A16E-BC3EE9819AC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0834C-D395-45AF-91D3-5E973BBF906A}" type="datetimeFigureOut">
              <a:rPr lang="pl-PL"/>
              <a:pPr>
                <a:defRPr/>
              </a:pPr>
              <a:t>27.02.2024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20451-B68E-41D2-841D-9515B8B9299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E9A39-93E8-45CB-9C6B-B6BBB92FB869}" type="datetimeFigureOut">
              <a:rPr lang="pl-PL"/>
              <a:pPr>
                <a:defRPr/>
              </a:pPr>
              <a:t>27.02.2024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ED590-A1E4-474D-83CA-C3877F9CD84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D819C-DE39-458A-8331-38842C2B6485}" type="datetimeFigureOut">
              <a:rPr lang="pl-PL"/>
              <a:pPr>
                <a:defRPr/>
              </a:pPr>
              <a:t>27.02.2024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2BF2D-8370-45AD-9A6A-45F2DA234F5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74313-6045-4FEC-942F-94536C2218EF}" type="datetimeFigureOut">
              <a:rPr lang="pl-PL"/>
              <a:pPr>
                <a:defRPr/>
              </a:pPr>
              <a:t>27.02.2024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EC684-7EFA-478C-B2DA-5CDB11EF109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D0F2E-CA16-4DAA-AD1F-F13AE2E8DB1E}" type="datetimeFigureOut">
              <a:rPr lang="pl-PL"/>
              <a:pPr>
                <a:defRPr/>
              </a:pPr>
              <a:t>27.02.2024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FA9BF-3747-471D-8675-FF406325AE4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9E78E-B766-4CDE-B80E-5FDEDDE932DA}" type="datetimeFigureOut">
              <a:rPr lang="pl-PL"/>
              <a:pPr>
                <a:defRPr/>
              </a:pPr>
              <a:t>27.02.2024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239FD-79E2-4604-B936-42ABA8005CE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30874E2-EBEE-439D-93C8-979ACA772798}" type="datetimeFigureOut">
              <a:rPr lang="pl-PL"/>
              <a:pPr>
                <a:defRPr/>
              </a:pPr>
              <a:t>27.02.2024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449645-B6A8-4537-B99B-D2C3B248EC0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m.UM12266\Pulpit\tło na ekran PREZYDEN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9" y="-85700"/>
            <a:ext cx="12187602" cy="7029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0669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767408" y="836712"/>
            <a:ext cx="8179857" cy="197205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652195" y="980728"/>
            <a:ext cx="808032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400" b="1" dirty="0">
                <a:solidFill>
                  <a:srgbClr val="FFC000"/>
                </a:solidFill>
                <a:latin typeface="+mj-lt"/>
              </a:rPr>
              <a:t>27 lutego </a:t>
            </a:r>
            <a:r>
              <a:rPr lang="pl-PL" sz="4400" b="1" dirty="0">
                <a:solidFill>
                  <a:schemeClr val="bg1"/>
                </a:solidFill>
                <a:latin typeface="+mj-lt"/>
              </a:rPr>
              <a:t>- Światowy Dzień </a:t>
            </a:r>
            <a:br>
              <a:rPr lang="pl-PL" sz="4400" b="1" dirty="0">
                <a:solidFill>
                  <a:schemeClr val="bg1"/>
                </a:solidFill>
                <a:latin typeface="+mj-lt"/>
              </a:rPr>
            </a:br>
            <a:r>
              <a:rPr lang="pl-PL" sz="4400" b="1" dirty="0">
                <a:solidFill>
                  <a:schemeClr val="bg1"/>
                </a:solidFill>
                <a:latin typeface="+mj-lt"/>
              </a:rPr>
              <a:t>Organizacji Pozarządowych </a:t>
            </a:r>
          </a:p>
        </p:txBody>
      </p:sp>
      <p:pic>
        <p:nvPicPr>
          <p:cNvPr id="13" name="Obraz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0223" y="923074"/>
            <a:ext cx="2059429" cy="134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 descr="Brak dostępnego opisu zdjęcia.">
            <a:extLst>
              <a:ext uri="{FF2B5EF4-FFF2-40B4-BE49-F238E27FC236}">
                <a16:creationId xmlns:a16="http://schemas.microsoft.com/office/drawing/2014/main" id="{DA27BAFD-D466-507B-3888-9F909F42B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9" y="4077072"/>
            <a:ext cx="6179840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Brak dostępnego opisu zdjęcia.">
            <a:extLst>
              <a:ext uri="{FF2B5EF4-FFF2-40B4-BE49-F238E27FC236}">
                <a16:creationId xmlns:a16="http://schemas.microsoft.com/office/drawing/2014/main" id="{E723F0BA-CCC6-5A34-3FB0-33ECDE172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0" y="4077072"/>
            <a:ext cx="3766992" cy="281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Brak dostępnego opisu zdjęcia.">
            <a:extLst>
              <a:ext uri="{FF2B5EF4-FFF2-40B4-BE49-F238E27FC236}">
                <a16:creationId xmlns:a16="http://schemas.microsoft.com/office/drawing/2014/main" id="{9A7FFCCE-CB1F-263B-6145-2607804B9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712" y="4077072"/>
            <a:ext cx="2780928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48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1668" y="489732"/>
            <a:ext cx="12192000" cy="913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0" y="441692"/>
            <a:ext cx="12192000" cy="913120"/>
          </a:xfrm>
        </p:spPr>
        <p:txBody>
          <a:bodyPr/>
          <a:lstStyle/>
          <a:p>
            <a:r>
              <a:rPr lang="pl-PL" sz="2600" b="1" dirty="0">
                <a:solidFill>
                  <a:schemeClr val="bg1"/>
                </a:solidFill>
              </a:rPr>
              <a:t>Liczba organizacji pozarządowych w Białymstoku</a:t>
            </a:r>
          </a:p>
        </p:txBody>
      </p:sp>
      <p:sp>
        <p:nvSpPr>
          <p:cNvPr id="19" name="Prostokąt z rogami zaokrąglonymi po przekątnej 18"/>
          <p:cNvSpPr/>
          <p:nvPr/>
        </p:nvSpPr>
        <p:spPr>
          <a:xfrm>
            <a:off x="3864536" y="1703757"/>
            <a:ext cx="2086498" cy="1682580"/>
          </a:xfrm>
          <a:prstGeom prst="round2Diag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z rogami zaokrąglonymi po przekątnej 23"/>
          <p:cNvSpPr/>
          <p:nvPr/>
        </p:nvSpPr>
        <p:spPr>
          <a:xfrm>
            <a:off x="3864536" y="3882709"/>
            <a:ext cx="2072508" cy="1748216"/>
          </a:xfrm>
          <a:prstGeom prst="round2Diag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 z rogami zaokrąglonymi po przekątnej 24"/>
          <p:cNvSpPr/>
          <p:nvPr/>
        </p:nvSpPr>
        <p:spPr>
          <a:xfrm>
            <a:off x="6700727" y="1703757"/>
            <a:ext cx="2091379" cy="1638151"/>
          </a:xfrm>
          <a:prstGeom prst="round2Diag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rostokąt 1"/>
          <p:cNvSpPr/>
          <p:nvPr/>
        </p:nvSpPr>
        <p:spPr>
          <a:xfrm>
            <a:off x="4320373" y="1925243"/>
            <a:ext cx="117482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6000" b="1" dirty="0">
                <a:solidFill>
                  <a:schemeClr val="bg1"/>
                </a:solidFill>
                <a:latin typeface="+mj-lt"/>
              </a:rPr>
              <a:t>67</a:t>
            </a:r>
            <a:r>
              <a:rPr lang="pl-PL" sz="6000" dirty="0">
                <a:solidFill>
                  <a:srgbClr val="FF0000"/>
                </a:solidFill>
                <a:latin typeface="DaxPro-ExtraBold" panose="02000503060000020004" pitchFamily="50" charset="-18"/>
              </a:rPr>
              <a:t> </a:t>
            </a:r>
          </a:p>
        </p:txBody>
      </p:sp>
      <p:sp>
        <p:nvSpPr>
          <p:cNvPr id="5" name="Prostokąt 4"/>
          <p:cNvSpPr/>
          <p:nvPr/>
        </p:nvSpPr>
        <p:spPr>
          <a:xfrm>
            <a:off x="720652" y="1993572"/>
            <a:ext cx="2857064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l-PL" sz="2400" b="1" dirty="0">
                <a:solidFill>
                  <a:srgbClr val="000000"/>
                </a:solidFill>
                <a:latin typeface="+mj-lt"/>
              </a:rPr>
              <a:t>liczba organizacji </a:t>
            </a:r>
          </a:p>
          <a:p>
            <a:pPr algn="r"/>
            <a:r>
              <a:rPr lang="pl-PL" sz="2400" b="1" dirty="0">
                <a:solidFill>
                  <a:srgbClr val="000000"/>
                </a:solidFill>
                <a:latin typeface="+mj-lt"/>
              </a:rPr>
              <a:t>powstałych w 2023 r.</a:t>
            </a:r>
          </a:p>
          <a:p>
            <a:pPr algn="r"/>
            <a:endParaRPr lang="pl-PL" sz="2000" b="1" dirty="0">
              <a:latin typeface="+mj-lt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6772433" y="1972116"/>
            <a:ext cx="191751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6000" b="1" dirty="0" smtClean="0">
                <a:solidFill>
                  <a:schemeClr val="bg1"/>
                </a:solidFill>
                <a:latin typeface="+mj-lt"/>
              </a:rPr>
              <a:t>1 432</a:t>
            </a:r>
            <a:endParaRPr lang="pl-PL" sz="6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8976320" y="1961083"/>
            <a:ext cx="25203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>
                <a:solidFill>
                  <a:srgbClr val="000000"/>
                </a:solidFill>
                <a:latin typeface="+mj-lt"/>
              </a:rPr>
              <a:t>liczba organizacji  </a:t>
            </a:r>
          </a:p>
          <a:p>
            <a:r>
              <a:rPr lang="pl-PL" sz="2400" b="1" dirty="0">
                <a:solidFill>
                  <a:srgbClr val="000000"/>
                </a:solidFill>
                <a:latin typeface="+mj-lt"/>
              </a:rPr>
              <a:t>z siedzibą </a:t>
            </a:r>
          </a:p>
          <a:p>
            <a:r>
              <a:rPr lang="pl-PL" sz="2400" b="1" dirty="0">
                <a:solidFill>
                  <a:srgbClr val="000000"/>
                </a:solidFill>
                <a:latin typeface="+mj-lt"/>
              </a:rPr>
              <a:t>w Białymstoku</a:t>
            </a:r>
            <a:endParaRPr lang="pl-PL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720652" y="4266281"/>
            <a:ext cx="278845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l-PL" sz="2400" b="1" dirty="0">
                <a:solidFill>
                  <a:srgbClr val="000000"/>
                </a:solidFill>
                <a:latin typeface="+mj-lt"/>
              </a:rPr>
              <a:t>liczba organizacji </a:t>
            </a:r>
          </a:p>
          <a:p>
            <a:pPr algn="r"/>
            <a:r>
              <a:rPr lang="pl-PL" sz="2400" b="1" dirty="0">
                <a:solidFill>
                  <a:srgbClr val="000000"/>
                </a:solidFill>
                <a:latin typeface="+mj-lt"/>
              </a:rPr>
              <a:t>pożytku publicznego</a:t>
            </a:r>
          </a:p>
        </p:txBody>
      </p:sp>
      <p:sp>
        <p:nvSpPr>
          <p:cNvPr id="18" name="Prostokąt 17"/>
          <p:cNvSpPr/>
          <p:nvPr/>
        </p:nvSpPr>
        <p:spPr>
          <a:xfrm>
            <a:off x="6107668" y="4404710"/>
            <a:ext cx="200567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6000" b="1" dirty="0">
                <a:solidFill>
                  <a:schemeClr val="bg1"/>
                </a:solidFill>
                <a:latin typeface="+mj-lt"/>
              </a:rPr>
              <a:t>1.432</a:t>
            </a:r>
            <a:r>
              <a:rPr lang="pl-PL" sz="2000" b="1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20" name="Prostokąt 19"/>
          <p:cNvSpPr/>
          <p:nvPr/>
        </p:nvSpPr>
        <p:spPr>
          <a:xfrm>
            <a:off x="4224162" y="4266281"/>
            <a:ext cx="135325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6000" b="1" dirty="0">
                <a:solidFill>
                  <a:schemeClr val="bg1"/>
                </a:solidFill>
                <a:latin typeface="+mj-lt"/>
              </a:rPr>
              <a:t>119</a:t>
            </a:r>
          </a:p>
        </p:txBody>
      </p:sp>
      <p:pic>
        <p:nvPicPr>
          <p:cNvPr id="21" name="Obraz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5790968"/>
            <a:ext cx="1347153" cy="88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D81786CB-D2D4-9260-B275-EBAD694237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728" y="3578930"/>
            <a:ext cx="4363824" cy="290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07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14"/>
          <p:cNvSpPr/>
          <p:nvPr/>
        </p:nvSpPr>
        <p:spPr>
          <a:xfrm>
            <a:off x="0" y="465768"/>
            <a:ext cx="12192000" cy="7921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600" b="1" dirty="0"/>
              <a:t>Finansowy wymiar współpracy</a:t>
            </a:r>
          </a:p>
        </p:txBody>
      </p:sp>
      <p:sp>
        <p:nvSpPr>
          <p:cNvPr id="11" name="Prostokąt zaokrąglony 10"/>
          <p:cNvSpPr/>
          <p:nvPr/>
        </p:nvSpPr>
        <p:spPr>
          <a:xfrm>
            <a:off x="6256803" y="4501260"/>
            <a:ext cx="2295833" cy="1989854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3600" b="1" dirty="0">
                <a:solidFill>
                  <a:schemeClr val="bg1"/>
                </a:solidFill>
              </a:rPr>
              <a:t>479</a:t>
            </a:r>
            <a:r>
              <a:rPr lang="pl-PL" sz="24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pl-PL" sz="2400" b="1" dirty="0">
                <a:solidFill>
                  <a:schemeClr val="bg1"/>
                </a:solidFill>
              </a:rPr>
              <a:t>umów</a:t>
            </a:r>
          </a:p>
          <a:p>
            <a:pPr algn="ctr"/>
            <a:r>
              <a:rPr lang="pl-PL" sz="2400" b="1" dirty="0">
                <a:solidFill>
                  <a:schemeClr val="bg1"/>
                </a:solidFill>
              </a:rPr>
              <a:t>w 2023 </a:t>
            </a:r>
            <a:r>
              <a:rPr lang="pl-PL" sz="2400" b="1" dirty="0" smtClean="0">
                <a:solidFill>
                  <a:schemeClr val="bg1"/>
                </a:solidFill>
              </a:rPr>
              <a:t>r.</a:t>
            </a:r>
            <a:endParaRPr lang="pl-PL" sz="2400" b="1" dirty="0">
              <a:solidFill>
                <a:schemeClr val="bg1"/>
              </a:solidFill>
            </a:endParaRPr>
          </a:p>
        </p:txBody>
      </p:sp>
      <p:sp>
        <p:nvSpPr>
          <p:cNvPr id="12" name="Prostokąt zaokrąglony 11"/>
          <p:cNvSpPr/>
          <p:nvPr/>
        </p:nvSpPr>
        <p:spPr>
          <a:xfrm>
            <a:off x="8616280" y="4501260"/>
            <a:ext cx="2295833" cy="1989854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3600" b="1" dirty="0" smtClean="0">
                <a:solidFill>
                  <a:schemeClr val="bg1"/>
                </a:solidFill>
              </a:rPr>
              <a:t>2 392</a:t>
            </a:r>
            <a:r>
              <a:rPr lang="pl-PL" sz="2400" b="1" dirty="0" smtClean="0">
                <a:solidFill>
                  <a:schemeClr val="bg1"/>
                </a:solidFill>
              </a:rPr>
              <a:t> </a:t>
            </a:r>
            <a:r>
              <a:rPr lang="pl-PL" sz="2400" b="1" dirty="0">
                <a:solidFill>
                  <a:schemeClr val="bg1"/>
                </a:solidFill>
              </a:rPr>
              <a:t>umowy</a:t>
            </a:r>
          </a:p>
          <a:p>
            <a:pPr algn="ctr"/>
            <a:r>
              <a:rPr lang="pl-PL" sz="2400" b="1" dirty="0" smtClean="0">
                <a:solidFill>
                  <a:schemeClr val="bg1"/>
                </a:solidFill>
              </a:rPr>
              <a:t>2019-2023</a:t>
            </a:r>
            <a:endParaRPr lang="pl-PL" sz="2400" b="1" dirty="0">
              <a:solidFill>
                <a:schemeClr val="bg1"/>
              </a:solidFill>
            </a:endParaRPr>
          </a:p>
        </p:txBody>
      </p:sp>
      <p:pic>
        <p:nvPicPr>
          <p:cNvPr id="13" name="Obraz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520" y="5877272"/>
            <a:ext cx="1347153" cy="88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Prostokąt zaokrąglony 13"/>
          <p:cNvSpPr/>
          <p:nvPr/>
        </p:nvSpPr>
        <p:spPr>
          <a:xfrm>
            <a:off x="5951984" y="1634177"/>
            <a:ext cx="5888504" cy="249083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pl-PL" sz="2400" b="1" dirty="0">
                <a:solidFill>
                  <a:srgbClr val="FFC000"/>
                </a:solidFill>
              </a:rPr>
              <a:t>dotacje na realizację zadań publicznych</a:t>
            </a:r>
            <a:r>
              <a:rPr lang="pl-PL" sz="1400" b="1" dirty="0">
                <a:solidFill>
                  <a:srgbClr val="FFC000"/>
                </a:solidFill>
              </a:rPr>
              <a:t/>
            </a:r>
            <a:br>
              <a:rPr lang="pl-PL" sz="1400" b="1" dirty="0">
                <a:solidFill>
                  <a:srgbClr val="FFC000"/>
                </a:solidFill>
              </a:rPr>
            </a:br>
            <a:r>
              <a:rPr lang="pl-PL" sz="2400" b="1" dirty="0">
                <a:solidFill>
                  <a:srgbClr val="FFC000"/>
                </a:solidFill>
              </a:rPr>
              <a:t/>
            </a:r>
            <a:br>
              <a:rPr lang="pl-PL" sz="2400" b="1" dirty="0">
                <a:solidFill>
                  <a:srgbClr val="FFC000"/>
                </a:solidFill>
              </a:rPr>
            </a:br>
            <a:r>
              <a:rPr lang="pl-PL" sz="2400" b="1" dirty="0">
                <a:solidFill>
                  <a:schemeClr val="bg1"/>
                </a:solidFill>
              </a:rPr>
              <a:t>      </a:t>
            </a:r>
            <a:r>
              <a:rPr lang="pl-PL" sz="3600" b="1" dirty="0">
                <a:solidFill>
                  <a:schemeClr val="bg1"/>
                </a:solidFill>
              </a:rPr>
              <a:t>2023 </a:t>
            </a:r>
            <a:r>
              <a:rPr lang="pl-PL" sz="3600" b="1" dirty="0" smtClean="0">
                <a:solidFill>
                  <a:schemeClr val="bg1"/>
                </a:solidFill>
              </a:rPr>
              <a:t>r. </a:t>
            </a:r>
            <a:r>
              <a:rPr lang="pl-PL" sz="2400" b="1" dirty="0">
                <a:solidFill>
                  <a:schemeClr val="bg1"/>
                </a:solidFill>
              </a:rPr>
              <a:t>–  </a:t>
            </a:r>
            <a:r>
              <a:rPr lang="pl-PL" sz="3600" b="1" dirty="0" smtClean="0">
                <a:solidFill>
                  <a:schemeClr val="bg1"/>
                </a:solidFill>
              </a:rPr>
              <a:t>41 699 118 </a:t>
            </a:r>
            <a:r>
              <a:rPr lang="pl-PL" sz="3600" b="1" dirty="0">
                <a:solidFill>
                  <a:schemeClr val="bg1"/>
                </a:solidFill>
              </a:rPr>
              <a:t>zł</a:t>
            </a:r>
          </a:p>
          <a:p>
            <a:pPr lvl="0" algn="ctr"/>
            <a:r>
              <a:rPr lang="pl-PL" sz="3600" b="1" dirty="0">
                <a:solidFill>
                  <a:schemeClr val="bg1"/>
                </a:solidFill>
              </a:rPr>
              <a:t>2019-2023</a:t>
            </a:r>
            <a:r>
              <a:rPr lang="pl-PL" sz="2400" b="1" dirty="0">
                <a:solidFill>
                  <a:schemeClr val="bg1"/>
                </a:solidFill>
              </a:rPr>
              <a:t> </a:t>
            </a:r>
            <a:r>
              <a:rPr lang="pl-PL" sz="2400" b="1" dirty="0" smtClean="0">
                <a:solidFill>
                  <a:schemeClr val="bg1"/>
                </a:solidFill>
              </a:rPr>
              <a:t>– </a:t>
            </a:r>
            <a:r>
              <a:rPr lang="pl-PL" sz="3600" b="1" dirty="0" smtClean="0">
                <a:solidFill>
                  <a:schemeClr val="bg1"/>
                </a:solidFill>
              </a:rPr>
              <a:t>184 727 833 </a:t>
            </a:r>
            <a:r>
              <a:rPr lang="pl-PL" sz="3600" b="1" dirty="0">
                <a:solidFill>
                  <a:schemeClr val="bg1"/>
                </a:solidFill>
              </a:rPr>
              <a:t>zł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BA7BE85-4C13-744A-5542-CEB355270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7823"/>
            <a:ext cx="5696737" cy="529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577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959653" y="1150549"/>
            <a:ext cx="84978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l-PL" altLang="pl-PL" sz="18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pl-PL" altLang="pl-PL" sz="18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ytuł 2"/>
          <p:cNvSpPr txBox="1">
            <a:spLocks/>
          </p:cNvSpPr>
          <p:nvPr/>
        </p:nvSpPr>
        <p:spPr>
          <a:xfrm>
            <a:off x="0" y="-4399"/>
            <a:ext cx="12192000" cy="91312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sz="2600" b="1" dirty="0" smtClean="0">
                <a:solidFill>
                  <a:schemeClr val="bg1"/>
                </a:solidFill>
              </a:rPr>
              <a:t>Współpraca z NGO</a:t>
            </a:r>
            <a:endParaRPr lang="pl-PL" sz="2600" b="1" dirty="0">
              <a:solidFill>
                <a:schemeClr val="bg1"/>
              </a:solidFill>
            </a:endParaRPr>
          </a:p>
        </p:txBody>
      </p:sp>
      <p:sp>
        <p:nvSpPr>
          <p:cNvPr id="13" name="Prostokąt z rogami zaokrąglonymi po przekątnej 12"/>
          <p:cNvSpPr/>
          <p:nvPr/>
        </p:nvSpPr>
        <p:spPr>
          <a:xfrm>
            <a:off x="5085475" y="1356951"/>
            <a:ext cx="2192166" cy="1629841"/>
          </a:xfrm>
          <a:prstGeom prst="round2Diag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z rogami zaokrąglonymi po przekątnej 13"/>
          <p:cNvSpPr/>
          <p:nvPr/>
        </p:nvSpPr>
        <p:spPr>
          <a:xfrm>
            <a:off x="7720271" y="1315258"/>
            <a:ext cx="2271630" cy="1671534"/>
          </a:xfrm>
          <a:prstGeom prst="round2Diag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z rogami zaokrąglonymi po przekątnej 14"/>
          <p:cNvSpPr/>
          <p:nvPr/>
        </p:nvSpPr>
        <p:spPr>
          <a:xfrm>
            <a:off x="5060119" y="3428754"/>
            <a:ext cx="2268123" cy="1614798"/>
          </a:xfrm>
          <a:prstGeom prst="round2Diag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z rogami zaokrąglonymi po przekątnej 15"/>
          <p:cNvSpPr/>
          <p:nvPr/>
        </p:nvSpPr>
        <p:spPr>
          <a:xfrm>
            <a:off x="7683146" y="3430775"/>
            <a:ext cx="2254618" cy="1612777"/>
          </a:xfrm>
          <a:prstGeom prst="round2Diag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/>
          <p:cNvSpPr/>
          <p:nvPr/>
        </p:nvSpPr>
        <p:spPr>
          <a:xfrm>
            <a:off x="5207149" y="1554103"/>
            <a:ext cx="212109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6000" b="1" dirty="0" smtClean="0">
                <a:solidFill>
                  <a:schemeClr val="bg1"/>
                </a:solidFill>
                <a:latin typeface="+mj-lt"/>
              </a:rPr>
              <a:t>2 630</a:t>
            </a:r>
            <a:r>
              <a:rPr lang="pl-PL" sz="6000" dirty="0" smtClean="0">
                <a:solidFill>
                  <a:srgbClr val="FF0000"/>
                </a:solidFill>
                <a:latin typeface="DaxPro-ExtraBold" panose="02000503060000020004" pitchFamily="50" charset="-18"/>
              </a:rPr>
              <a:t> </a:t>
            </a:r>
            <a:endParaRPr lang="pl-PL" sz="6000" dirty="0">
              <a:solidFill>
                <a:srgbClr val="FF0000"/>
              </a:solidFill>
              <a:latin typeface="DaxPro-ExtraBold" panose="02000503060000020004" pitchFamily="50" charset="-18"/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3358617" y="1542834"/>
            <a:ext cx="15965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liczba wydarzeń </a:t>
            </a:r>
          </a:p>
          <a:p>
            <a:pPr algn="ctr"/>
            <a:r>
              <a:rPr lang="pl-PL" sz="24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2023</a:t>
            </a:r>
            <a:r>
              <a:rPr lang="pl-PL" sz="2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pl-PL" sz="2400" b="1" dirty="0" smtClean="0">
                <a:solidFill>
                  <a:srgbClr val="000000"/>
                </a:solidFill>
                <a:latin typeface="+mj-lt"/>
              </a:rPr>
              <a:t>r.</a:t>
            </a:r>
            <a:endParaRPr lang="pl-PL" sz="24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9" name="Prostokąt 18"/>
          <p:cNvSpPr/>
          <p:nvPr/>
        </p:nvSpPr>
        <p:spPr>
          <a:xfrm>
            <a:off x="7925132" y="1523895"/>
            <a:ext cx="191751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6000" b="1" dirty="0" smtClean="0">
                <a:solidFill>
                  <a:schemeClr val="bg1"/>
                </a:solidFill>
                <a:latin typeface="+mj-lt"/>
              </a:rPr>
              <a:t>7 998</a:t>
            </a:r>
            <a:endParaRPr lang="pl-PL" sz="6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10076415" y="1431563"/>
            <a:ext cx="18922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liczba wydarzeń </a:t>
            </a:r>
          </a:p>
          <a:p>
            <a:pPr algn="ctr"/>
            <a:r>
              <a:rPr lang="pl-PL" sz="24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2019-2023</a:t>
            </a:r>
          </a:p>
        </p:txBody>
      </p:sp>
      <p:sp>
        <p:nvSpPr>
          <p:cNvPr id="21" name="Prostokąt 20"/>
          <p:cNvSpPr/>
          <p:nvPr/>
        </p:nvSpPr>
        <p:spPr>
          <a:xfrm>
            <a:off x="7656934" y="3698791"/>
            <a:ext cx="230704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6000" b="1" dirty="0" smtClean="0">
                <a:solidFill>
                  <a:schemeClr val="bg1"/>
                </a:solidFill>
                <a:latin typeface="+mj-lt"/>
              </a:rPr>
              <a:t>94 327</a:t>
            </a:r>
            <a:endParaRPr lang="pl-PL" sz="6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Prostokąt 21"/>
          <p:cNvSpPr/>
          <p:nvPr/>
        </p:nvSpPr>
        <p:spPr>
          <a:xfrm>
            <a:off x="9825163" y="3698792"/>
            <a:ext cx="21962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liczba uczestników 2019-2023</a:t>
            </a:r>
          </a:p>
        </p:txBody>
      </p:sp>
      <p:sp>
        <p:nvSpPr>
          <p:cNvPr id="23" name="Prostokąt 22"/>
          <p:cNvSpPr/>
          <p:nvPr/>
        </p:nvSpPr>
        <p:spPr>
          <a:xfrm>
            <a:off x="3199032" y="3569810"/>
            <a:ext cx="19157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liczba uczestników</a:t>
            </a:r>
          </a:p>
          <a:p>
            <a:pPr algn="ctr"/>
            <a:r>
              <a:rPr lang="pl-PL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2023 r.</a:t>
            </a:r>
            <a:endParaRPr lang="pl-PL" sz="2400" b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5" name="Prostokąt 24"/>
          <p:cNvSpPr/>
          <p:nvPr/>
        </p:nvSpPr>
        <p:spPr>
          <a:xfrm>
            <a:off x="4970598" y="3698790"/>
            <a:ext cx="230704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6000" b="1" dirty="0" smtClean="0">
                <a:solidFill>
                  <a:schemeClr val="bg1"/>
                </a:solidFill>
                <a:latin typeface="+mj-lt"/>
              </a:rPr>
              <a:t>28 627</a:t>
            </a:r>
            <a:endParaRPr lang="pl-PL" sz="6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9" name="Obraz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2109" y="650881"/>
            <a:ext cx="1347153" cy="88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Brak dostępnego opisu zdjęcia.">
            <a:extLst>
              <a:ext uri="{FF2B5EF4-FFF2-40B4-BE49-F238E27FC236}">
                <a16:creationId xmlns:a16="http://schemas.microsoft.com/office/drawing/2014/main" id="{3366E4EA-B0BB-15C9-BB02-ADF8EE72F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81960"/>
            <a:ext cx="2658923" cy="3545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Brak dostępnego opisu zdjęcia.">
            <a:extLst>
              <a:ext uri="{FF2B5EF4-FFF2-40B4-BE49-F238E27FC236}">
                <a16:creationId xmlns:a16="http://schemas.microsoft.com/office/drawing/2014/main" id="{E723F0BA-CCC6-5A34-3FB0-33ECDE172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00868"/>
            <a:ext cx="3432726" cy="256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Prostokąt 25"/>
          <p:cNvSpPr/>
          <p:nvPr/>
        </p:nvSpPr>
        <p:spPr>
          <a:xfrm>
            <a:off x="-20225" y="-34269"/>
            <a:ext cx="12288688" cy="792163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indent="0" algn="ctr">
              <a:buNone/>
              <a:defRPr/>
            </a:pPr>
            <a:r>
              <a:rPr lang="pl-PL" altLang="pl-PL" sz="2600" b="1" dirty="0">
                <a:solidFill>
                  <a:schemeClr val="bg1"/>
                </a:solidFill>
                <a:cs typeface="Arial" panose="020B0604020202020204" pitchFamily="34" charset="0"/>
              </a:rPr>
              <a:t>Centrum Aktywności Społecznej – bezpłatne pomieszczenia dla </a:t>
            </a:r>
            <a:r>
              <a:rPr lang="pl-PL" altLang="pl-PL" sz="2600" b="1" dirty="0" err="1">
                <a:solidFill>
                  <a:schemeClr val="bg1"/>
                </a:solidFill>
                <a:cs typeface="Arial" panose="020B0604020202020204" pitchFamily="34" charset="0"/>
              </a:rPr>
              <a:t>NGOs</a:t>
            </a:r>
            <a:r>
              <a:rPr lang="pl-PL" altLang="pl-PL" sz="26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5100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ytuł 2"/>
          <p:cNvSpPr>
            <a:spLocks noGrp="1"/>
          </p:cNvSpPr>
          <p:nvPr>
            <p:ph type="title"/>
          </p:nvPr>
        </p:nvSpPr>
        <p:spPr>
          <a:xfrm>
            <a:off x="2255419" y="-4399"/>
            <a:ext cx="7681163" cy="913120"/>
          </a:xfrm>
        </p:spPr>
        <p:txBody>
          <a:bodyPr/>
          <a:lstStyle/>
          <a:p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Lokale komunalne na preferencyjnych warunkach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AAC594C-A223-93E0-79F0-CED985A5BFC4}"/>
              </a:ext>
            </a:extLst>
          </p:cNvPr>
          <p:cNvSpPr/>
          <p:nvPr/>
        </p:nvSpPr>
        <p:spPr>
          <a:xfrm>
            <a:off x="0" y="158799"/>
            <a:ext cx="12192000" cy="111955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sp>
        <p:nvSpPr>
          <p:cNvPr id="7" name="Tytuł 2">
            <a:extLst>
              <a:ext uri="{FF2B5EF4-FFF2-40B4-BE49-F238E27FC236}">
                <a16:creationId xmlns:a16="http://schemas.microsoft.com/office/drawing/2014/main" id="{D08CE930-1958-6346-4E33-696D45E522C4}"/>
              </a:ext>
            </a:extLst>
          </p:cNvPr>
          <p:cNvSpPr txBox="1">
            <a:spLocks/>
          </p:cNvSpPr>
          <p:nvPr/>
        </p:nvSpPr>
        <p:spPr bwMode="auto">
          <a:xfrm>
            <a:off x="2407819" y="148001"/>
            <a:ext cx="8728741" cy="913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Lokale komunalne na preferencyjnych </a:t>
            </a:r>
            <a:r>
              <a:rPr lang="pl-PL" sz="2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warunkach w 2023 r.</a:t>
            </a:r>
            <a:endParaRPr lang="pl-PL" sz="2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146" name="Picture 2" descr="Może być zdjęciem przedstawiającym 6 osób, szpital i tekst">
            <a:extLst>
              <a:ext uri="{FF2B5EF4-FFF2-40B4-BE49-F238E27FC236}">
                <a16:creationId xmlns:a16="http://schemas.microsoft.com/office/drawing/2014/main" id="{F9111840-E28A-AE84-8B3C-CCFF0B92E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568" y="1619962"/>
            <a:ext cx="4656597" cy="46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rostokąt z rogami zaokrąglonymi po przekątnej 12">
            <a:extLst>
              <a:ext uri="{FF2B5EF4-FFF2-40B4-BE49-F238E27FC236}">
                <a16:creationId xmlns:a16="http://schemas.microsoft.com/office/drawing/2014/main" id="{790674B7-B18B-AE7E-DCCC-9333EC01AAD3}"/>
              </a:ext>
            </a:extLst>
          </p:cNvPr>
          <p:cNvSpPr/>
          <p:nvPr/>
        </p:nvSpPr>
        <p:spPr>
          <a:xfrm>
            <a:off x="4789200" y="1693492"/>
            <a:ext cx="2520280" cy="2091560"/>
          </a:xfrm>
          <a:prstGeom prst="round2Diag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 b="1" dirty="0">
                <a:solidFill>
                  <a:srgbClr val="FFC000"/>
                </a:solidFill>
                <a:cs typeface="Calibri Light" panose="020F0302020204030204" pitchFamily="34" charset="0"/>
              </a:rPr>
              <a:t>85</a:t>
            </a:r>
            <a:r>
              <a:rPr lang="pl-PL" sz="3600" b="1" dirty="0">
                <a:solidFill>
                  <a:schemeClr val="bg1"/>
                </a:solidFill>
                <a:cs typeface="Calibri Light" panose="020F0302020204030204" pitchFamily="34" charset="0"/>
              </a:rPr>
              <a:t> </a:t>
            </a:r>
          </a:p>
          <a:p>
            <a:pPr algn="ctr"/>
            <a:r>
              <a:rPr lang="pl-PL" sz="2400" b="1" dirty="0">
                <a:solidFill>
                  <a:schemeClr val="bg1"/>
                </a:solidFill>
                <a:cs typeface="Calibri Light" panose="020F0302020204030204" pitchFamily="34" charset="0"/>
              </a:rPr>
              <a:t>korzystających organizacji pozarządowych</a:t>
            </a:r>
            <a:endParaRPr lang="pl-PL" sz="2400" dirty="0"/>
          </a:p>
        </p:txBody>
      </p:sp>
      <p:sp>
        <p:nvSpPr>
          <p:cNvPr id="10" name="Prostokąt z rogami zaokrąglonymi po przekątnej 12">
            <a:extLst>
              <a:ext uri="{FF2B5EF4-FFF2-40B4-BE49-F238E27FC236}">
                <a16:creationId xmlns:a16="http://schemas.microsoft.com/office/drawing/2014/main" id="{F0EB20BE-38DE-E59A-27CA-E31727B4CCA1}"/>
              </a:ext>
            </a:extLst>
          </p:cNvPr>
          <p:cNvSpPr/>
          <p:nvPr/>
        </p:nvSpPr>
        <p:spPr>
          <a:xfrm>
            <a:off x="4703728" y="4002283"/>
            <a:ext cx="2664296" cy="2376264"/>
          </a:xfrm>
          <a:prstGeom prst="round2Diag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 b="1" dirty="0">
                <a:solidFill>
                  <a:srgbClr val="FFC000"/>
                </a:solidFill>
                <a:cs typeface="Calibri Light" panose="020F0302020204030204" pitchFamily="34" charset="0"/>
              </a:rPr>
              <a:t>204</a:t>
            </a:r>
            <a:r>
              <a:rPr lang="pl-PL" b="1" dirty="0">
                <a:solidFill>
                  <a:schemeClr val="bg1"/>
                </a:solidFill>
                <a:cs typeface="Calibri Light" panose="020F0302020204030204" pitchFamily="34" charset="0"/>
              </a:rPr>
              <a:t> </a:t>
            </a:r>
          </a:p>
          <a:p>
            <a:pPr algn="ctr"/>
            <a:r>
              <a:rPr lang="pl-PL" sz="2400" b="1" dirty="0">
                <a:solidFill>
                  <a:schemeClr val="bg1"/>
                </a:solidFill>
                <a:cs typeface="Calibri Light" panose="020F0302020204030204" pitchFamily="34" charset="0"/>
              </a:rPr>
              <a:t>lokali </a:t>
            </a:r>
          </a:p>
          <a:p>
            <a:pPr algn="ctr"/>
            <a:r>
              <a:rPr lang="pl-PL" sz="2400" b="1" dirty="0">
                <a:solidFill>
                  <a:schemeClr val="bg1"/>
                </a:solidFill>
                <a:cs typeface="Calibri Light" panose="020F0302020204030204" pitchFamily="34" charset="0"/>
              </a:rPr>
              <a:t>i nieruchomości </a:t>
            </a:r>
          </a:p>
          <a:p>
            <a:pPr algn="ctr"/>
            <a:r>
              <a:rPr lang="pl-PL" sz="2400" b="1" dirty="0">
                <a:solidFill>
                  <a:schemeClr val="bg1"/>
                </a:solidFill>
                <a:cs typeface="Calibri Light" panose="020F0302020204030204" pitchFamily="34" charset="0"/>
              </a:rPr>
              <a:t>w dyspozycji organizacji</a:t>
            </a:r>
            <a:endParaRPr lang="pl-PL" sz="2400" dirty="0"/>
          </a:p>
        </p:txBody>
      </p:sp>
      <p:pic>
        <p:nvPicPr>
          <p:cNvPr id="6148" name="Picture 4" descr="Może być zdjęciem przedstawiającym 14 osób i tekst">
            <a:extLst>
              <a:ext uri="{FF2B5EF4-FFF2-40B4-BE49-F238E27FC236}">
                <a16:creationId xmlns:a16="http://schemas.microsoft.com/office/drawing/2014/main" id="{64546573-1C96-A12E-F0BE-0AF5ABE20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7" y="1714407"/>
            <a:ext cx="4575751" cy="457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703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220348D9-0075-811F-25FC-26071A26CAE8}"/>
              </a:ext>
            </a:extLst>
          </p:cNvPr>
          <p:cNvSpPr/>
          <p:nvPr/>
        </p:nvSpPr>
        <p:spPr>
          <a:xfrm>
            <a:off x="8929258" y="1700808"/>
            <a:ext cx="2016224" cy="115212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b="1" dirty="0" smtClean="0">
                <a:solidFill>
                  <a:schemeClr val="bg1"/>
                </a:solidFill>
              </a:rPr>
              <a:t>10 </a:t>
            </a:r>
            <a:r>
              <a:rPr lang="pl-PL" sz="2000" b="1" dirty="0" smtClean="0">
                <a:solidFill>
                  <a:schemeClr val="bg1"/>
                </a:solidFill>
              </a:rPr>
              <a:t>zespołów</a:t>
            </a:r>
            <a:endParaRPr lang="pl-PL" sz="3200" b="1" dirty="0">
              <a:solidFill>
                <a:schemeClr val="bg1"/>
              </a:solidFill>
            </a:endParaRP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9CD900F2-F404-E4C9-EFBF-F6870D5AFC54}"/>
              </a:ext>
            </a:extLst>
          </p:cNvPr>
          <p:cNvSpPr/>
          <p:nvPr/>
        </p:nvSpPr>
        <p:spPr>
          <a:xfrm>
            <a:off x="0" y="278994"/>
            <a:ext cx="12191999" cy="913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2600" b="1" dirty="0"/>
              <a:t>Rady społeczne z udziałem organizacji pozarządowych</a:t>
            </a:r>
          </a:p>
        </p:txBody>
      </p:sp>
      <p:sp>
        <p:nvSpPr>
          <p:cNvPr id="4" name="Prostokąt zaokrąglony 13">
            <a:extLst>
              <a:ext uri="{FF2B5EF4-FFF2-40B4-BE49-F238E27FC236}">
                <a16:creationId xmlns:a16="http://schemas.microsoft.com/office/drawing/2014/main" id="{1FD4481F-99E5-DA94-4AD4-72652A53E77B}"/>
              </a:ext>
            </a:extLst>
          </p:cNvPr>
          <p:cNvSpPr/>
          <p:nvPr/>
        </p:nvSpPr>
        <p:spPr>
          <a:xfrm>
            <a:off x="7684818" y="3140968"/>
            <a:ext cx="4505104" cy="3572090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2200" b="1" dirty="0">
              <a:solidFill>
                <a:schemeClr val="bg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200" b="1" dirty="0">
                <a:solidFill>
                  <a:schemeClr val="bg1"/>
                </a:solidFill>
              </a:rPr>
              <a:t>Białostocka Rada Działalności Pożytku Publicznego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200" b="1" dirty="0">
                <a:solidFill>
                  <a:schemeClr val="bg1"/>
                </a:solidFill>
              </a:rPr>
              <a:t>Białostocka Rada Seniorów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200" b="1" dirty="0">
                <a:solidFill>
                  <a:schemeClr val="bg1"/>
                </a:solidFill>
              </a:rPr>
              <a:t>Zespół ds. Budżetu Obywatelskiego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200" b="1" dirty="0">
                <a:solidFill>
                  <a:schemeClr val="bg1"/>
                </a:solidFill>
              </a:rPr>
              <a:t>Miejski Zespół Rozwiązywania Problemów Alkoholowych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200" b="1" dirty="0">
                <a:solidFill>
                  <a:schemeClr val="bg1"/>
                </a:solidFill>
              </a:rPr>
              <a:t>i inne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2200" b="1" dirty="0">
              <a:solidFill>
                <a:schemeClr val="bg1"/>
              </a:solidFill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89" y="1844824"/>
            <a:ext cx="7532971" cy="502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93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AB297-EF3D-2C89-9650-43565F8A5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ytuł 2">
            <a:extLst>
              <a:ext uri="{FF2B5EF4-FFF2-40B4-BE49-F238E27FC236}">
                <a16:creationId xmlns:a16="http://schemas.microsoft.com/office/drawing/2014/main" id="{445A2106-B211-BB2B-EF61-F0CE92982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419" y="-4399"/>
            <a:ext cx="7681163" cy="913120"/>
          </a:xfrm>
        </p:spPr>
        <p:txBody>
          <a:bodyPr/>
          <a:lstStyle/>
          <a:p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Lokale komunalne na preferencyjnych warunkach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C2D3DF92-00BB-ADF2-1BC7-76A1BDC9AA31}"/>
              </a:ext>
            </a:extLst>
          </p:cNvPr>
          <p:cNvSpPr/>
          <p:nvPr/>
        </p:nvSpPr>
        <p:spPr>
          <a:xfrm>
            <a:off x="0" y="158799"/>
            <a:ext cx="12192000" cy="111955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sp>
        <p:nvSpPr>
          <p:cNvPr id="7" name="Tytuł 2">
            <a:extLst>
              <a:ext uri="{FF2B5EF4-FFF2-40B4-BE49-F238E27FC236}">
                <a16:creationId xmlns:a16="http://schemas.microsoft.com/office/drawing/2014/main" id="{6EF4B224-E42E-94CA-E208-C0488A8C6402}"/>
              </a:ext>
            </a:extLst>
          </p:cNvPr>
          <p:cNvSpPr txBox="1">
            <a:spLocks/>
          </p:cNvSpPr>
          <p:nvPr/>
        </p:nvSpPr>
        <p:spPr bwMode="auto">
          <a:xfrm>
            <a:off x="2407819" y="148001"/>
            <a:ext cx="7681163" cy="913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Patronaty honorowe Prezydenta Miasta </a:t>
            </a:r>
          </a:p>
        </p:txBody>
      </p:sp>
      <p:sp>
        <p:nvSpPr>
          <p:cNvPr id="9" name="Prostokąt z rogami zaokrąglonymi po przekątnej 12">
            <a:extLst>
              <a:ext uri="{FF2B5EF4-FFF2-40B4-BE49-F238E27FC236}">
                <a16:creationId xmlns:a16="http://schemas.microsoft.com/office/drawing/2014/main" id="{FE976573-992E-44FA-23DA-10CB3F692602}"/>
              </a:ext>
            </a:extLst>
          </p:cNvPr>
          <p:cNvSpPr/>
          <p:nvPr/>
        </p:nvSpPr>
        <p:spPr>
          <a:xfrm>
            <a:off x="7931014" y="1673544"/>
            <a:ext cx="2005568" cy="1879524"/>
          </a:xfrm>
          <a:prstGeom prst="round2Diag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 b="1" dirty="0">
                <a:solidFill>
                  <a:srgbClr val="FFC000"/>
                </a:solidFill>
                <a:cs typeface="Calibri Light" panose="020F0302020204030204" pitchFamily="34" charset="0"/>
              </a:rPr>
              <a:t>72</a:t>
            </a:r>
            <a:r>
              <a:rPr lang="pl-PL" sz="3600" b="1" dirty="0">
                <a:solidFill>
                  <a:schemeClr val="bg1"/>
                </a:solidFill>
                <a:cs typeface="Calibri Light" panose="020F0302020204030204" pitchFamily="34" charset="0"/>
              </a:rPr>
              <a:t> </a:t>
            </a:r>
          </a:p>
          <a:p>
            <a:pPr algn="ctr"/>
            <a:r>
              <a:rPr lang="pl-PL" sz="2600" b="1" dirty="0" smtClean="0">
                <a:solidFill>
                  <a:schemeClr val="bg1"/>
                </a:solidFill>
                <a:cs typeface="Calibri Light" panose="020F0302020204030204" pitchFamily="34" charset="0"/>
              </a:rPr>
              <a:t>2023 r.</a:t>
            </a:r>
            <a:endParaRPr lang="pl-PL" sz="2600" dirty="0"/>
          </a:p>
        </p:txBody>
      </p:sp>
      <p:sp>
        <p:nvSpPr>
          <p:cNvPr id="10" name="Prostokąt z rogami zaokrąglonymi po przekątnej 12">
            <a:extLst>
              <a:ext uri="{FF2B5EF4-FFF2-40B4-BE49-F238E27FC236}">
                <a16:creationId xmlns:a16="http://schemas.microsoft.com/office/drawing/2014/main" id="{60769B14-D479-9D87-D2D9-11B97716FF9E}"/>
              </a:ext>
            </a:extLst>
          </p:cNvPr>
          <p:cNvSpPr/>
          <p:nvPr/>
        </p:nvSpPr>
        <p:spPr>
          <a:xfrm>
            <a:off x="7931014" y="3974155"/>
            <a:ext cx="2005568" cy="1983463"/>
          </a:xfrm>
          <a:prstGeom prst="round2Diag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 b="1" dirty="0">
                <a:solidFill>
                  <a:srgbClr val="FFC000"/>
                </a:solidFill>
                <a:cs typeface="Calibri Light" panose="020F0302020204030204" pitchFamily="34" charset="0"/>
              </a:rPr>
              <a:t>397</a:t>
            </a:r>
            <a:r>
              <a:rPr lang="pl-PL" b="1" dirty="0">
                <a:solidFill>
                  <a:schemeClr val="bg1"/>
                </a:solidFill>
                <a:cs typeface="Calibri Light" panose="020F0302020204030204" pitchFamily="34" charset="0"/>
              </a:rPr>
              <a:t> </a:t>
            </a:r>
          </a:p>
          <a:p>
            <a:pPr algn="ctr"/>
            <a:r>
              <a:rPr lang="pl-PL" sz="2600" b="1" dirty="0">
                <a:solidFill>
                  <a:schemeClr val="bg1"/>
                </a:solidFill>
                <a:cs typeface="Calibri Light" panose="020F0302020204030204" pitchFamily="34" charset="0"/>
              </a:rPr>
              <a:t>2019-2023</a:t>
            </a:r>
            <a:endParaRPr lang="pl-PL" sz="2600" dirty="0"/>
          </a:p>
        </p:txBody>
      </p:sp>
      <p:pic>
        <p:nvPicPr>
          <p:cNvPr id="2" name="Obraz 6">
            <a:extLst>
              <a:ext uri="{FF2B5EF4-FFF2-40B4-BE49-F238E27FC236}">
                <a16:creationId xmlns:a16="http://schemas.microsoft.com/office/drawing/2014/main" id="{CE799325-9B45-ACAF-5F38-55FA5E3CDC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1909525"/>
            <a:ext cx="6192688" cy="4129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B7A14870-48EC-7857-7A21-3DA0D4E2E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9007" y="5661248"/>
            <a:ext cx="1347153" cy="88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985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336" y="2708920"/>
            <a:ext cx="2059429" cy="134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iekt 2"/>
          <p:cNvGraphicFramePr>
            <a:graphicFrameLocks noChangeAspect="1"/>
          </p:cNvGraphicFramePr>
          <p:nvPr>
            <p:extLst/>
          </p:nvPr>
        </p:nvGraphicFramePr>
        <p:xfrm>
          <a:off x="3287688" y="17370"/>
          <a:ext cx="4896544" cy="6925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Acrobat Document" r:id="rId5" imgW="8019905" imgH="11343985" progId="Acrobat.Document.DC">
                  <p:embed/>
                </p:oleObj>
              </mc:Choice>
              <mc:Fallback>
                <p:oleObj name="Acrobat Document" r:id="rId5" imgW="8019905" imgH="11343985" progId="Acrobat.Document.DC">
                  <p:embed/>
                  <p:pic>
                    <p:nvPicPr>
                      <p:cNvPr id="3" name="Obiekt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87688" y="17370"/>
                        <a:ext cx="4896544" cy="69257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895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m.UM12266\Pulpit\tło na ekran PREZYDEN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9" y="-85700"/>
            <a:ext cx="12187602" cy="7029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444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7816</TotalTime>
  <Words>178</Words>
  <Application>Microsoft Office PowerPoint</Application>
  <PresentationFormat>Panoramiczny</PresentationFormat>
  <Paragraphs>59</Paragraphs>
  <Slides>10</Slides>
  <Notes>3</Notes>
  <HiddenSlides>0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DaxPro-ExtraBold</vt:lpstr>
      <vt:lpstr>Motyw pakietu Office</vt:lpstr>
      <vt:lpstr>Acrobat Document</vt:lpstr>
      <vt:lpstr>Prezentacja programu PowerPoint</vt:lpstr>
      <vt:lpstr>Prezentacja programu PowerPoint</vt:lpstr>
      <vt:lpstr>Liczba organizacji pozarządowych w Białymstoku</vt:lpstr>
      <vt:lpstr>Prezentacja programu PowerPoint</vt:lpstr>
      <vt:lpstr>Prezentacja programu PowerPoint</vt:lpstr>
      <vt:lpstr>Lokale komunalne na preferencyjnych warunkach</vt:lpstr>
      <vt:lpstr>Prezentacja programu PowerPoint</vt:lpstr>
      <vt:lpstr>Lokale komunalne na preferencyjnych warunkach</vt:lpstr>
      <vt:lpstr>Prezentacja programu PowerPoint</vt:lpstr>
      <vt:lpstr>Prezentacja programu PowerPoint</vt:lpstr>
    </vt:vector>
  </TitlesOfParts>
  <Company>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UM</dc:creator>
  <cp:lastModifiedBy>Użytkownik systemu Windows</cp:lastModifiedBy>
  <cp:revision>729</cp:revision>
  <cp:lastPrinted>2019-04-09T06:36:49Z</cp:lastPrinted>
  <dcterms:created xsi:type="dcterms:W3CDTF">2015-06-24T13:09:22Z</dcterms:created>
  <dcterms:modified xsi:type="dcterms:W3CDTF">2024-02-27T14:15:13Z</dcterms:modified>
</cp:coreProperties>
</file>